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83" r:id="rId3"/>
    <p:sldId id="281" r:id="rId4"/>
    <p:sldId id="258" r:id="rId5"/>
    <p:sldId id="259" r:id="rId6"/>
    <p:sldId id="282" r:id="rId7"/>
    <p:sldId id="287" r:id="rId8"/>
    <p:sldId id="260" r:id="rId9"/>
    <p:sldId id="288" r:id="rId10"/>
    <p:sldId id="309" r:id="rId11"/>
    <p:sldId id="310" r:id="rId12"/>
    <p:sldId id="298" r:id="rId13"/>
    <p:sldId id="304" r:id="rId14"/>
    <p:sldId id="306" r:id="rId15"/>
    <p:sldId id="305" r:id="rId16"/>
    <p:sldId id="307" r:id="rId17"/>
    <p:sldId id="300" r:id="rId18"/>
    <p:sldId id="301" r:id="rId19"/>
    <p:sldId id="292" r:id="rId20"/>
    <p:sldId id="302" r:id="rId21"/>
    <p:sldId id="294" r:id="rId22"/>
    <p:sldId id="293" r:id="rId23"/>
    <p:sldId id="295" r:id="rId24"/>
    <p:sldId id="311" r:id="rId25"/>
    <p:sldId id="29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Administrator" initials="A" lastIdx="0" clrIdx="2"/>
  <p:cmAuthor id="4" name="Yongxiang Fan" initials="MO用 [10]"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ACF"/>
    <a:srgbClr val="D1D9D1"/>
    <a:srgbClr val="F9D9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2"/>
    <p:restoredTop sz="71429"/>
  </p:normalViewPr>
  <p:slideViewPr>
    <p:cSldViewPr snapToGrid="0">
      <p:cViewPr varScale="1">
        <p:scale>
          <a:sx n="52" d="100"/>
          <a:sy n="52" d="100"/>
        </p:scale>
        <p:origin x="14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3.png"/></Relationships>
</file>

<file path=ppt/diagrams/_rels/data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svg"/><Relationship Id="rId1" Type="http://schemas.openxmlformats.org/officeDocument/2006/relationships/image" Target="../media/image6.png"/></Relationships>
</file>

<file path=ppt/diagrams/_rels/data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1.png"/><Relationship Id="rId4"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svg"/><Relationship Id="rId1" Type="http://schemas.openxmlformats.org/officeDocument/2006/relationships/image" Target="../media/image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1.pn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2_5#1">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3">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4">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1">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3FC1BB8-339F-6B41-82F5-E417D645DC42}" type="doc">
      <dgm:prSet loTypeId="urn:microsoft.com/office/officeart/2005/8/layout/vList2#1" loCatId="list" qsTypeId="urn:microsoft.com/office/officeart/2005/8/quickstyle/simple3#1" qsCatId="simple" csTypeId="urn:microsoft.com/office/officeart/2005/8/colors/accent2_5#1" csCatId="accent2" phldr="1"/>
      <dgm:spPr/>
      <dgm:t>
        <a:bodyPr/>
        <a:lstStyle/>
        <a:p>
          <a:endParaRPr lang="zh-CN" altLang="en-US"/>
        </a:p>
      </dgm:t>
    </dgm:pt>
    <dgm:pt modelId="{A3344D4F-79B5-3D47-B66E-FED31B0206CD}">
      <dgm:prSet custT="1"/>
      <dgm:spPr>
        <a:gradFill rotWithShape="0">
          <a:gsLst>
            <a:gs pos="0">
              <a:schemeClr val="accent2">
                <a:hueOff val="0"/>
                <a:satOff val="0"/>
                <a:satMod val="105000"/>
                <a:tint val="67000"/>
                <a:alpha val="82000"/>
                <a:lumMod val="100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gradFill>
      </dgm:spPr>
      <dgm:t>
        <a:bodyPr/>
        <a:lstStyle/>
        <a:p>
          <a:pPr algn="ctr"/>
          <a:r>
            <a:rPr lang="en-US" altLang="zh-CN" sz="3200" dirty="0"/>
            <a:t>The</a:t>
          </a:r>
          <a:r>
            <a:rPr lang="zh-CN" altLang="en-US" sz="3200" dirty="0"/>
            <a:t> </a:t>
          </a:r>
          <a:r>
            <a:rPr lang="en-US" altLang="zh-CN" sz="3200" dirty="0"/>
            <a:t>I</a:t>
          </a:r>
          <a:r>
            <a:rPr lang="en-US" sz="3200" dirty="0"/>
            <a:t>mportan</a:t>
          </a:r>
          <a:r>
            <a:rPr lang="en-US" altLang="zh-CN" sz="3200" dirty="0"/>
            <a:t>ce</a:t>
          </a:r>
          <a:r>
            <a:rPr lang="zh-CN" altLang="en-US" sz="3200" dirty="0"/>
            <a:t> </a:t>
          </a:r>
          <a:r>
            <a:rPr lang="en-US" altLang="zh-CN" sz="3200" dirty="0"/>
            <a:t>of</a:t>
          </a:r>
          <a:r>
            <a:rPr lang="zh-CN" altLang="en-US" sz="3200" dirty="0"/>
            <a:t> </a:t>
          </a:r>
          <a:r>
            <a:rPr lang="en-US" altLang="zh-CN" sz="3200" dirty="0"/>
            <a:t>Food</a:t>
          </a:r>
          <a:r>
            <a:rPr lang="zh-CN" altLang="en-US" sz="3200" dirty="0"/>
            <a:t> </a:t>
          </a:r>
          <a:r>
            <a:rPr lang="en-US" altLang="zh-CN" sz="3200" dirty="0"/>
            <a:t>Safety</a:t>
          </a:r>
          <a:endParaRPr lang="zh-CN" sz="3200" dirty="0"/>
        </a:p>
      </dgm:t>
    </dgm:pt>
    <dgm:pt modelId="{E4347520-D7BC-474C-B7C4-938F8C3821DB}" type="parTrans" cxnId="{AFF08860-8F7B-43E0-BE01-29064910C719}">
      <dgm:prSet/>
      <dgm:spPr/>
      <dgm:t>
        <a:bodyPr/>
        <a:lstStyle/>
        <a:p>
          <a:endParaRPr lang="zh-CN" altLang="en-US" sz="3600"/>
        </a:p>
      </dgm:t>
    </dgm:pt>
    <dgm:pt modelId="{FCF97132-23B9-9840-8666-4C006A435C04}" type="sibTrans" cxnId="{AFF08860-8F7B-43E0-BE01-29064910C719}">
      <dgm:prSet/>
      <dgm:spPr/>
      <dgm:t>
        <a:bodyPr/>
        <a:lstStyle/>
        <a:p>
          <a:endParaRPr lang="zh-CN" altLang="en-US" sz="3600"/>
        </a:p>
      </dgm:t>
    </dgm:pt>
    <dgm:pt modelId="{66E19713-A0B4-BE4D-A7A3-EDA815383B72}">
      <dgm:prSet custT="1"/>
      <dgm:spPr/>
      <dgm:t>
        <a:bodyPr/>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mn-ea"/>
              <a:cs typeface="+mn-cs"/>
            </a:rPr>
            <a:t>Food safety in China</a:t>
          </a:r>
          <a:endParaRPr lang="zh-CN" altLang="en-US" sz="3200" kern="1200" dirty="0">
            <a:solidFill>
              <a:prstClr val="black"/>
            </a:solidFill>
            <a:latin typeface="等线" panose="02010600030101010101" charset="-122"/>
            <a:ea typeface="+mn-ea"/>
            <a:cs typeface="+mn-cs"/>
          </a:endParaRPr>
        </a:p>
      </dgm:t>
    </dgm:pt>
    <dgm:pt modelId="{A30B4EC6-577B-204C-A424-3708F17F2E6D}" type="parTrans" cxnId="{810FC6A6-16AE-478A-A713-6AD9E723CB05}">
      <dgm:prSet/>
      <dgm:spPr/>
      <dgm:t>
        <a:bodyPr/>
        <a:lstStyle/>
        <a:p>
          <a:endParaRPr lang="zh-CN" altLang="en-US"/>
        </a:p>
      </dgm:t>
    </dgm:pt>
    <dgm:pt modelId="{012AFB38-AB73-3042-8D90-9FAAB2934E1A}" type="sibTrans" cxnId="{810FC6A6-16AE-478A-A713-6AD9E723CB05}">
      <dgm:prSet/>
      <dgm:spPr/>
      <dgm:t>
        <a:bodyPr/>
        <a:lstStyle/>
        <a:p>
          <a:endParaRPr lang="zh-CN" altLang="en-US"/>
        </a:p>
      </dgm:t>
    </dgm:pt>
    <dgm:pt modelId="{361C9304-82C8-3642-9B1B-313AE6F74943}">
      <dgm:prSet phldr="0" custT="1"/>
      <dgm:spPr/>
      <dgm:t>
        <a:bodyPr vert="horz" wrap="square"/>
        <a:lstStyle/>
        <a:p>
          <a:pPr algn="ctr" defTabSz="1600200">
            <a:lnSpc>
              <a:spcPct val="90000"/>
            </a:lnSpc>
            <a:spcBef>
              <a:spcPct val="0"/>
            </a:spcBef>
            <a:spcAft>
              <a:spcPct val="35000"/>
            </a:spcAft>
          </a:pPr>
          <a:r>
            <a:rPr lang="en-US" altLang="zh-CN" sz="3200" kern="1200" dirty="0">
              <a:solidFill>
                <a:prstClr val="black"/>
              </a:solidFill>
              <a:latin typeface="等线" panose="02010600030101010101" charset="-122"/>
              <a:ea typeface="等线" panose="02010600030101010101" charset="-122"/>
              <a:cs typeface="+mn-cs"/>
            </a:rPr>
            <a:t>CFSA's Role in Chinese Food Safety System</a:t>
          </a:r>
          <a:endParaRPr lang="zh-CN" altLang="en-US" sz="3200" kern="1200" dirty="0">
            <a:solidFill>
              <a:prstClr val="black"/>
            </a:solidFill>
            <a:latin typeface="等线" panose="02010600030101010101" charset="-122"/>
            <a:ea typeface="等线" panose="02010600030101010101" charset="-122"/>
            <a:cs typeface="+mn-cs"/>
          </a:endParaRPr>
        </a:p>
      </dgm:t>
    </dgm:pt>
    <dgm:pt modelId="{800BEE51-3272-0242-8B93-1C3C4B0DB65D}" type="parTrans" cxnId="{46DC052E-C2E7-46D8-A233-6131942F3425}">
      <dgm:prSet/>
      <dgm:spPr/>
      <dgm:t>
        <a:bodyPr/>
        <a:lstStyle/>
        <a:p>
          <a:endParaRPr lang="zh-CN" altLang="en-US"/>
        </a:p>
      </dgm:t>
    </dgm:pt>
    <dgm:pt modelId="{999636D5-92B8-F94C-BEBD-A0B1998BD397}" type="sibTrans" cxnId="{46DC052E-C2E7-46D8-A233-6131942F3425}">
      <dgm:prSet/>
      <dgm:spPr/>
      <dgm:t>
        <a:bodyPr/>
        <a:lstStyle/>
        <a:p>
          <a:endParaRPr lang="zh-CN" altLang="en-US"/>
        </a:p>
      </dgm:t>
    </dgm:pt>
    <dgm:pt modelId="{02707A9C-82CE-1E49-AA29-B9A769015FD9}">
      <dgm:prSet custT="1"/>
      <dgm:spPr/>
      <dgm:t>
        <a:bodyPr/>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等线" panose="02010600030101010101" charset="-122"/>
              <a:cs typeface="+mn-cs"/>
            </a:rPr>
            <a:t>CFSA's Role Globally</a:t>
          </a:r>
          <a:endParaRPr lang="zh-CN" altLang="en-US" sz="3200" kern="1200" dirty="0">
            <a:solidFill>
              <a:prstClr val="black"/>
            </a:solidFill>
            <a:latin typeface="等线" panose="02010600030101010101" charset="-122"/>
            <a:ea typeface="等线" panose="02010600030101010101" charset="-122"/>
            <a:cs typeface="+mn-cs"/>
          </a:endParaRPr>
        </a:p>
      </dgm:t>
    </dgm:pt>
    <dgm:pt modelId="{A6D942CD-D960-E045-AD45-295131074CD1}" type="parTrans" cxnId="{B26BFBA0-10CB-44FB-9833-CC98A0327282}">
      <dgm:prSet/>
      <dgm:spPr/>
      <dgm:t>
        <a:bodyPr/>
        <a:lstStyle/>
        <a:p>
          <a:endParaRPr lang="zh-CN" altLang="en-US"/>
        </a:p>
      </dgm:t>
    </dgm:pt>
    <dgm:pt modelId="{480B42DC-DF70-4941-89FA-0DE307F8536C}" type="sibTrans" cxnId="{B26BFBA0-10CB-44FB-9833-CC98A0327282}">
      <dgm:prSet/>
      <dgm:spPr/>
      <dgm:t>
        <a:bodyPr/>
        <a:lstStyle/>
        <a:p>
          <a:endParaRPr lang="zh-CN" altLang="en-US"/>
        </a:p>
      </dgm:t>
    </dgm:pt>
    <dgm:pt modelId="{71D50A4B-208B-5443-9F95-EF90571B7ACB}">
      <dgm:prSet custT="1"/>
      <dgm:spPr>
        <a:gradFill rotWithShape="0">
          <a:gsLst>
            <a:gs pos="0">
              <a:srgbClr val="E97132">
                <a:alpha val="90000"/>
                <a:hueOff val="0"/>
                <a:satOff val="0"/>
                <a:lumOff val="0"/>
                <a:alphaOff val="-29996"/>
                <a:lumMod val="110000"/>
                <a:satMod val="105000"/>
                <a:tint val="67000"/>
              </a:srgbClr>
            </a:gs>
            <a:gs pos="50000">
              <a:srgbClr val="E97132">
                <a:alpha val="90000"/>
                <a:hueOff val="0"/>
                <a:satOff val="0"/>
                <a:lumOff val="0"/>
                <a:alphaOff val="-29996"/>
                <a:lumMod val="105000"/>
                <a:satMod val="103000"/>
                <a:tint val="73000"/>
              </a:srgbClr>
            </a:gs>
            <a:gs pos="100000">
              <a:srgbClr val="E97132">
                <a:alpha val="90000"/>
                <a:hueOff val="0"/>
                <a:satOff val="0"/>
                <a:lumOff val="0"/>
                <a:alphaOff val="-29996"/>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137160" tIns="137160" rIns="137160" bIns="137160" numCol="1" spcCol="1270" anchor="ctr" anchorCtr="0"/>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等线" panose="02010600030101010101" charset="-122"/>
              <a:cs typeface="+mn-cs"/>
            </a:rPr>
            <a:t>Future Outlook</a:t>
          </a:r>
          <a:endParaRPr lang="zh-CN" altLang="en-US" sz="3200" kern="1200" dirty="0">
            <a:solidFill>
              <a:prstClr val="black"/>
            </a:solidFill>
            <a:latin typeface="等线" panose="02010600030101010101" charset="-122"/>
            <a:ea typeface="等线" panose="02010600030101010101" charset="-122"/>
            <a:cs typeface="+mn-cs"/>
          </a:endParaRPr>
        </a:p>
      </dgm:t>
    </dgm:pt>
    <dgm:pt modelId="{21DCD835-2DD6-A344-9D09-1E7EAE277E2B}" type="parTrans" cxnId="{E9808A1C-6B79-47AE-BDC6-17152E1360AA}">
      <dgm:prSet/>
      <dgm:spPr/>
      <dgm:t>
        <a:bodyPr/>
        <a:lstStyle/>
        <a:p>
          <a:endParaRPr lang="zh-CN" altLang="en-US"/>
        </a:p>
      </dgm:t>
    </dgm:pt>
    <dgm:pt modelId="{450471E1-70E0-9542-8DB3-5437C6BA7EB7}" type="sibTrans" cxnId="{E9808A1C-6B79-47AE-BDC6-17152E1360AA}">
      <dgm:prSet/>
      <dgm:spPr/>
      <dgm:t>
        <a:bodyPr/>
        <a:lstStyle/>
        <a:p>
          <a:endParaRPr lang="zh-CN" altLang="en-US"/>
        </a:p>
      </dgm:t>
    </dgm:pt>
    <dgm:pt modelId="{9E0E5500-2757-3B4B-8030-CAEB81C312E4}" type="pres">
      <dgm:prSet presAssocID="{E3FC1BB8-339F-6B41-82F5-E417D645DC42}" presName="linear" presStyleCnt="0">
        <dgm:presLayoutVars>
          <dgm:animLvl val="lvl"/>
          <dgm:resizeHandles val="exact"/>
        </dgm:presLayoutVars>
      </dgm:prSet>
      <dgm:spPr/>
    </dgm:pt>
    <dgm:pt modelId="{1AB4D47A-9197-9141-80E0-206B474E6953}" type="pres">
      <dgm:prSet presAssocID="{A3344D4F-79B5-3D47-B66E-FED31B0206CD}" presName="parentText" presStyleLbl="node1" presStyleIdx="0" presStyleCnt="5" custScaleY="60837" custLinFactNeighborY="-97592">
        <dgm:presLayoutVars>
          <dgm:chMax val="0"/>
          <dgm:bulletEnabled val="1"/>
        </dgm:presLayoutVars>
      </dgm:prSet>
      <dgm:spPr/>
    </dgm:pt>
    <dgm:pt modelId="{E63215CD-A317-F043-97E0-D47117BCA05B}" type="pres">
      <dgm:prSet presAssocID="{FCF97132-23B9-9840-8666-4C006A435C04}" presName="spacer" presStyleCnt="0"/>
      <dgm:spPr/>
    </dgm:pt>
    <dgm:pt modelId="{21991371-AB19-9842-A933-0C9A28EAA65C}" type="pres">
      <dgm:prSet presAssocID="{66E19713-A0B4-BE4D-A7A3-EDA815383B72}" presName="parentText" presStyleLbl="node1" presStyleIdx="1" presStyleCnt="5" custScaleY="58545" custLinFactNeighborX="235" custLinFactNeighborY="-24399">
        <dgm:presLayoutVars>
          <dgm:chMax val="0"/>
          <dgm:bulletEnabled val="1"/>
        </dgm:presLayoutVars>
      </dgm:prSet>
      <dgm:spPr/>
    </dgm:pt>
    <dgm:pt modelId="{AB725D08-F94A-6E49-9EBC-C30BF394AB91}" type="pres">
      <dgm:prSet presAssocID="{012AFB38-AB73-3042-8D90-9FAAB2934E1A}" presName="spacer" presStyleCnt="0"/>
      <dgm:spPr/>
    </dgm:pt>
    <dgm:pt modelId="{82C57BA2-A023-1847-BD97-C588FDFA4847}" type="pres">
      <dgm:prSet presAssocID="{361C9304-82C8-3642-9B1B-313AE6F74943}" presName="parentText" presStyleLbl="node1" presStyleIdx="2" presStyleCnt="5" custScaleY="83271" custLinFactNeighborX="235" custLinFactNeighborY="24397">
        <dgm:presLayoutVars>
          <dgm:chMax val="0"/>
          <dgm:bulletEnabled val="1"/>
        </dgm:presLayoutVars>
      </dgm:prSet>
      <dgm:spPr/>
    </dgm:pt>
    <dgm:pt modelId="{7DEBAF5D-45DD-1B44-8299-04EC5FE6F3FA}" type="pres">
      <dgm:prSet presAssocID="{999636D5-92B8-F94C-BEBD-A0B1998BD397}" presName="spacer" presStyleCnt="0"/>
      <dgm:spPr/>
    </dgm:pt>
    <dgm:pt modelId="{7A4EE0AB-C5AE-3042-B43B-0A6041F0BBE2}" type="pres">
      <dgm:prSet presAssocID="{02707A9C-82CE-1E49-AA29-B9A769015FD9}" presName="parentText" presStyleLbl="node1" presStyleIdx="3" presStyleCnt="5" custScaleY="63502" custLinFactNeighborX="235" custLinFactNeighborY="79799">
        <dgm:presLayoutVars>
          <dgm:chMax val="0"/>
          <dgm:bulletEnabled val="1"/>
        </dgm:presLayoutVars>
      </dgm:prSet>
      <dgm:spPr/>
    </dgm:pt>
    <dgm:pt modelId="{8068332B-FA4C-044A-9CEE-A754FCAA18FF}" type="pres">
      <dgm:prSet presAssocID="{480B42DC-DF70-4941-89FA-0DE307F8536C}" presName="spacer" presStyleCnt="0"/>
      <dgm:spPr/>
    </dgm:pt>
    <dgm:pt modelId="{2C6EF37F-7343-A944-B33A-FE03BD3679CD}" type="pres">
      <dgm:prSet presAssocID="{71D50A4B-208B-5443-9F95-EF90571B7ACB}" presName="parentText" presStyleLbl="node1" presStyleIdx="4" presStyleCnt="5" custScaleY="57298" custLinFactNeighborY="81327">
        <dgm:presLayoutVars>
          <dgm:chMax val="0"/>
          <dgm:bulletEnabled val="1"/>
        </dgm:presLayoutVars>
      </dgm:prSet>
      <dgm:spPr>
        <a:xfrm>
          <a:off x="0" y="4512456"/>
          <a:ext cx="6365136" cy="1314382"/>
        </a:xfrm>
        <a:prstGeom prst="roundRect">
          <a:avLst/>
        </a:prstGeom>
      </dgm:spPr>
    </dgm:pt>
  </dgm:ptLst>
  <dgm:cxnLst>
    <dgm:cxn modelId="{E9808A1C-6B79-47AE-BDC6-17152E1360AA}" srcId="{E3FC1BB8-339F-6B41-82F5-E417D645DC42}" destId="{71D50A4B-208B-5443-9F95-EF90571B7ACB}" srcOrd="4" destOrd="0" parTransId="{21DCD835-2DD6-A344-9D09-1E7EAE277E2B}" sibTransId="{450471E1-70E0-9542-8DB3-5437C6BA7EB7}"/>
    <dgm:cxn modelId="{68642424-9373-40B1-BDEB-1C8CEDC0B66F}" type="presOf" srcId="{02707A9C-82CE-1E49-AA29-B9A769015FD9}" destId="{7A4EE0AB-C5AE-3042-B43B-0A6041F0BBE2}" srcOrd="0" destOrd="0" presId="urn:microsoft.com/office/officeart/2005/8/layout/vList2#1"/>
    <dgm:cxn modelId="{46DC052E-C2E7-46D8-A233-6131942F3425}" srcId="{E3FC1BB8-339F-6B41-82F5-E417D645DC42}" destId="{361C9304-82C8-3642-9B1B-313AE6F74943}" srcOrd="2" destOrd="0" parTransId="{800BEE51-3272-0242-8B93-1C3C4B0DB65D}" sibTransId="{999636D5-92B8-F94C-BEBD-A0B1998BD397}"/>
    <dgm:cxn modelId="{34042F5F-BFAF-4C63-AEB4-FFEED235C1B7}" type="presOf" srcId="{361C9304-82C8-3642-9B1B-313AE6F74943}" destId="{82C57BA2-A023-1847-BD97-C588FDFA4847}" srcOrd="0" destOrd="0" presId="urn:microsoft.com/office/officeart/2005/8/layout/vList2#1"/>
    <dgm:cxn modelId="{AFF08860-8F7B-43E0-BE01-29064910C719}" srcId="{E3FC1BB8-339F-6B41-82F5-E417D645DC42}" destId="{A3344D4F-79B5-3D47-B66E-FED31B0206CD}" srcOrd="0" destOrd="0" parTransId="{E4347520-D7BC-474C-B7C4-938F8C3821DB}" sibTransId="{FCF97132-23B9-9840-8666-4C006A435C04}"/>
    <dgm:cxn modelId="{49472779-7CAB-43A3-A0D8-C5B0936D89B1}" type="presOf" srcId="{71D50A4B-208B-5443-9F95-EF90571B7ACB}" destId="{2C6EF37F-7343-A944-B33A-FE03BD3679CD}" srcOrd="0" destOrd="0" presId="urn:microsoft.com/office/officeart/2005/8/layout/vList2#1"/>
    <dgm:cxn modelId="{38F2D35A-CD54-456F-AB0C-9442EB6BDB9C}" type="presOf" srcId="{E3FC1BB8-339F-6B41-82F5-E417D645DC42}" destId="{9E0E5500-2757-3B4B-8030-CAEB81C312E4}" srcOrd="0" destOrd="0" presId="urn:microsoft.com/office/officeart/2005/8/layout/vList2#1"/>
    <dgm:cxn modelId="{576B6B7F-607C-49C3-BACF-7D937B3C42FC}" type="presOf" srcId="{A3344D4F-79B5-3D47-B66E-FED31B0206CD}" destId="{1AB4D47A-9197-9141-80E0-206B474E6953}" srcOrd="0" destOrd="0" presId="urn:microsoft.com/office/officeart/2005/8/layout/vList2#1"/>
    <dgm:cxn modelId="{B26BFBA0-10CB-44FB-9833-CC98A0327282}" srcId="{E3FC1BB8-339F-6B41-82F5-E417D645DC42}" destId="{02707A9C-82CE-1E49-AA29-B9A769015FD9}" srcOrd="3" destOrd="0" parTransId="{A6D942CD-D960-E045-AD45-295131074CD1}" sibTransId="{480B42DC-DF70-4941-89FA-0DE307F8536C}"/>
    <dgm:cxn modelId="{810FC6A6-16AE-478A-A713-6AD9E723CB05}" srcId="{E3FC1BB8-339F-6B41-82F5-E417D645DC42}" destId="{66E19713-A0B4-BE4D-A7A3-EDA815383B72}" srcOrd="1" destOrd="0" parTransId="{A30B4EC6-577B-204C-A424-3708F17F2E6D}" sibTransId="{012AFB38-AB73-3042-8D90-9FAAB2934E1A}"/>
    <dgm:cxn modelId="{431632F9-C867-465B-885C-C0E501CAEE2E}" type="presOf" srcId="{66E19713-A0B4-BE4D-A7A3-EDA815383B72}" destId="{21991371-AB19-9842-A933-0C9A28EAA65C}" srcOrd="0" destOrd="0" presId="urn:microsoft.com/office/officeart/2005/8/layout/vList2#1"/>
    <dgm:cxn modelId="{2F377EF4-0E53-4548-A71A-74B5F453D363}" type="presParOf" srcId="{9E0E5500-2757-3B4B-8030-CAEB81C312E4}" destId="{1AB4D47A-9197-9141-80E0-206B474E6953}" srcOrd="0" destOrd="0" presId="urn:microsoft.com/office/officeart/2005/8/layout/vList2#1"/>
    <dgm:cxn modelId="{F64ADF5D-ADF9-452B-A50D-C043F352A56A}" type="presParOf" srcId="{9E0E5500-2757-3B4B-8030-CAEB81C312E4}" destId="{E63215CD-A317-F043-97E0-D47117BCA05B}" srcOrd="1" destOrd="0" presId="urn:microsoft.com/office/officeart/2005/8/layout/vList2#1"/>
    <dgm:cxn modelId="{EBC373BE-5572-4DAA-9477-235C81C29F33}" type="presParOf" srcId="{9E0E5500-2757-3B4B-8030-CAEB81C312E4}" destId="{21991371-AB19-9842-A933-0C9A28EAA65C}" srcOrd="2" destOrd="0" presId="urn:microsoft.com/office/officeart/2005/8/layout/vList2#1"/>
    <dgm:cxn modelId="{5262ED87-9275-44AF-8E4C-CCB83235B374}" type="presParOf" srcId="{9E0E5500-2757-3B4B-8030-CAEB81C312E4}" destId="{AB725D08-F94A-6E49-9EBC-C30BF394AB91}" srcOrd="3" destOrd="0" presId="urn:microsoft.com/office/officeart/2005/8/layout/vList2#1"/>
    <dgm:cxn modelId="{BE6F6215-1934-48A6-8140-40AE229786A8}" type="presParOf" srcId="{9E0E5500-2757-3B4B-8030-CAEB81C312E4}" destId="{82C57BA2-A023-1847-BD97-C588FDFA4847}" srcOrd="4" destOrd="0" presId="urn:microsoft.com/office/officeart/2005/8/layout/vList2#1"/>
    <dgm:cxn modelId="{9CE5B3D7-33EE-48B1-BF4A-70E4153E579F}" type="presParOf" srcId="{9E0E5500-2757-3B4B-8030-CAEB81C312E4}" destId="{7DEBAF5D-45DD-1B44-8299-04EC5FE6F3FA}" srcOrd="5" destOrd="0" presId="urn:microsoft.com/office/officeart/2005/8/layout/vList2#1"/>
    <dgm:cxn modelId="{45F7DF1D-6E4B-4A6B-81AB-445218A34860}" type="presParOf" srcId="{9E0E5500-2757-3B4B-8030-CAEB81C312E4}" destId="{7A4EE0AB-C5AE-3042-B43B-0A6041F0BBE2}" srcOrd="6" destOrd="0" presId="urn:microsoft.com/office/officeart/2005/8/layout/vList2#1"/>
    <dgm:cxn modelId="{54163DAD-1CA5-4E2E-A1C6-DD7764AE0AD0}" type="presParOf" srcId="{9E0E5500-2757-3B4B-8030-CAEB81C312E4}" destId="{8068332B-FA4C-044A-9CEE-A754FCAA18FF}" srcOrd="7" destOrd="0" presId="urn:microsoft.com/office/officeart/2005/8/layout/vList2#1"/>
    <dgm:cxn modelId="{113FDB7B-528D-4141-9150-90837739102D}" type="presParOf" srcId="{9E0E5500-2757-3B4B-8030-CAEB81C312E4}" destId="{2C6EF37F-7343-A944-B33A-FE03BD3679CD}" srcOrd="8"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59451C-6DFB-B842-8368-24F54E49CA9D}" type="doc">
      <dgm:prSet loTypeId="urn:microsoft.com/office/officeart/2005/8/layout/lProcess3#1" loCatId="" qsTypeId="urn:microsoft.com/office/officeart/2005/8/quickstyle/simple1#1" qsCatId="simple" csTypeId="urn:microsoft.com/office/officeart/2005/8/colors/colorful2#1" csCatId="colorful" phldr="1"/>
      <dgm:spPr/>
      <dgm:t>
        <a:bodyPr/>
        <a:lstStyle/>
        <a:p>
          <a:endParaRPr lang="zh-CN" altLang="en-US"/>
        </a:p>
      </dgm:t>
    </dgm:pt>
    <dgm:pt modelId="{8B9D3695-6422-D149-8C6D-06A08ECDA37F}">
      <dgm:prSet custT="1"/>
      <dgm:spPr/>
      <dgm:t>
        <a:bodyPr/>
        <a:lstStyle/>
        <a:p>
          <a:r>
            <a:rPr lang="en-US" sz="1800" b="1" dirty="0"/>
            <a:t>Public Health</a:t>
          </a:r>
          <a:endParaRPr lang="zh-CN" sz="1800" dirty="0"/>
        </a:p>
      </dgm:t>
    </dgm:pt>
    <dgm:pt modelId="{B56E2F05-3758-8F4F-8C62-C9F3C250AB18}" type="parTrans" cxnId="{E2769CC9-1CCF-4E4E-AC04-D9DA33C62E8B}">
      <dgm:prSet/>
      <dgm:spPr/>
      <dgm:t>
        <a:bodyPr/>
        <a:lstStyle/>
        <a:p>
          <a:endParaRPr lang="zh-CN" altLang="en-US"/>
        </a:p>
      </dgm:t>
    </dgm:pt>
    <dgm:pt modelId="{5287EDBB-2E51-534A-B747-0287C4E6D658}" type="sibTrans" cxnId="{E2769CC9-1CCF-4E4E-AC04-D9DA33C62E8B}">
      <dgm:prSet/>
      <dgm:spPr/>
      <dgm:t>
        <a:bodyPr/>
        <a:lstStyle/>
        <a:p>
          <a:endParaRPr lang="zh-CN" altLang="en-US"/>
        </a:p>
      </dgm:t>
    </dgm:pt>
    <dgm:pt modelId="{ADFAA3F7-5CC9-5E40-BF4C-8EB4AD0AC8D4}">
      <dgm:prSet custT="1"/>
      <dgm:spPr/>
      <dgm:t>
        <a:bodyPr/>
        <a:lstStyle/>
        <a:p>
          <a:r>
            <a:rPr lang="en-US" sz="1800" b="1" dirty="0"/>
            <a:t>Economic Growth</a:t>
          </a:r>
          <a:endParaRPr lang="zh-CN" sz="1800" dirty="0"/>
        </a:p>
      </dgm:t>
    </dgm:pt>
    <dgm:pt modelId="{B6B3E268-B39D-8243-948B-9CF7A89ECAF9}" type="parTrans" cxnId="{090774ED-5046-4646-8C58-2460B68A5399}">
      <dgm:prSet/>
      <dgm:spPr/>
      <dgm:t>
        <a:bodyPr/>
        <a:lstStyle/>
        <a:p>
          <a:endParaRPr lang="zh-CN" altLang="en-US"/>
        </a:p>
      </dgm:t>
    </dgm:pt>
    <dgm:pt modelId="{37DB8720-0BEE-0641-A162-E6AEA113349D}" type="sibTrans" cxnId="{090774ED-5046-4646-8C58-2460B68A5399}">
      <dgm:prSet/>
      <dgm:spPr/>
      <dgm:t>
        <a:bodyPr/>
        <a:lstStyle/>
        <a:p>
          <a:endParaRPr lang="zh-CN" altLang="en-US"/>
        </a:p>
      </dgm:t>
    </dgm:pt>
    <dgm:pt modelId="{D428D1C6-0C30-E84A-9C83-E99AFACB46B2}">
      <dgm:prSet custT="1"/>
      <dgm:spPr/>
      <dgm:t>
        <a:bodyPr/>
        <a:lstStyle/>
        <a:p>
          <a:r>
            <a:rPr lang="en-US" sz="1800" b="1" dirty="0"/>
            <a:t>Global Cooperation</a:t>
          </a:r>
          <a:endParaRPr lang="zh-CN" sz="1800" dirty="0"/>
        </a:p>
      </dgm:t>
    </dgm:pt>
    <dgm:pt modelId="{832DEBF5-D097-B44C-93DB-38CAF28F27E4}" type="parTrans" cxnId="{F6E7FEC5-BD72-8D43-BF3D-5CFFDAF3C986}">
      <dgm:prSet/>
      <dgm:spPr/>
      <dgm:t>
        <a:bodyPr/>
        <a:lstStyle/>
        <a:p>
          <a:endParaRPr lang="zh-CN" altLang="en-US"/>
        </a:p>
      </dgm:t>
    </dgm:pt>
    <dgm:pt modelId="{65091A94-FED2-EF4B-BCA2-38D7ABF8D22D}" type="sibTrans" cxnId="{F6E7FEC5-BD72-8D43-BF3D-5CFFDAF3C986}">
      <dgm:prSet/>
      <dgm:spPr/>
      <dgm:t>
        <a:bodyPr/>
        <a:lstStyle/>
        <a:p>
          <a:endParaRPr lang="zh-CN" altLang="en-US"/>
        </a:p>
      </dgm:t>
    </dgm:pt>
    <dgm:pt modelId="{103A1996-DBF8-4544-B75C-FFBFEFE6A887}">
      <dgm:prSet/>
      <dgm:spPr/>
      <dgm:t>
        <a:bodyPr/>
        <a:lstStyle/>
        <a:p>
          <a:r>
            <a:rPr lang="en-US" dirty="0"/>
            <a:t>Ensuring food safety is essential for protecting consumers from foodborne illnesses, which can have severe public health consequences.</a:t>
          </a:r>
          <a:endParaRPr lang="zh-CN" altLang="en-US" dirty="0"/>
        </a:p>
      </dgm:t>
    </dgm:pt>
    <dgm:pt modelId="{18A588B6-DC72-604F-99B7-97357CF5921C}" type="parTrans" cxnId="{AC64FA27-06A1-DA41-A767-34D4989A87FD}">
      <dgm:prSet/>
      <dgm:spPr/>
      <dgm:t>
        <a:bodyPr/>
        <a:lstStyle/>
        <a:p>
          <a:endParaRPr lang="zh-CN" altLang="en-US"/>
        </a:p>
      </dgm:t>
    </dgm:pt>
    <dgm:pt modelId="{E3B7BD1B-69AB-2348-84A7-78AFCFFDE3B2}" type="sibTrans" cxnId="{AC64FA27-06A1-DA41-A767-34D4989A87FD}">
      <dgm:prSet/>
      <dgm:spPr/>
      <dgm:t>
        <a:bodyPr/>
        <a:lstStyle/>
        <a:p>
          <a:endParaRPr lang="zh-CN" altLang="en-US"/>
        </a:p>
      </dgm:t>
    </dgm:pt>
    <dgm:pt modelId="{C711CE22-CDE2-EE43-9CA2-9A511D403725}">
      <dgm:prSet/>
      <dgm:spPr/>
      <dgm:t>
        <a:bodyPr/>
        <a:lstStyle/>
        <a:p>
          <a:r>
            <a:rPr lang="en-US" dirty="0"/>
            <a:t> A strong food safety system supports the economy by enabling international trade, securing market access, and fostering consumer confidence in domestic products.</a:t>
          </a:r>
          <a:endParaRPr lang="zh-CN" altLang="en-US" dirty="0"/>
        </a:p>
      </dgm:t>
    </dgm:pt>
    <dgm:pt modelId="{0E59CABB-AF26-724E-A504-008D288E0EEA}" type="parTrans" cxnId="{00B96763-38C3-0E45-8C10-4A1ADFB0AD36}">
      <dgm:prSet/>
      <dgm:spPr/>
      <dgm:t>
        <a:bodyPr/>
        <a:lstStyle/>
        <a:p>
          <a:endParaRPr lang="zh-CN" altLang="en-US"/>
        </a:p>
      </dgm:t>
    </dgm:pt>
    <dgm:pt modelId="{7345BF02-CD31-7E48-88DC-03C475F59ADB}" type="sibTrans" cxnId="{00B96763-38C3-0E45-8C10-4A1ADFB0AD36}">
      <dgm:prSet/>
      <dgm:spPr/>
      <dgm:t>
        <a:bodyPr/>
        <a:lstStyle/>
        <a:p>
          <a:endParaRPr lang="zh-CN" altLang="en-US"/>
        </a:p>
      </dgm:t>
    </dgm:pt>
    <dgm:pt modelId="{588DCA07-A50B-9246-91FF-0CC3C83962BE}">
      <dgm:prSet/>
      <dgm:spPr/>
      <dgm:t>
        <a:bodyPr/>
        <a:lstStyle/>
        <a:p>
          <a:r>
            <a:rPr lang="en-US" dirty="0"/>
            <a:t>Globalization requires standardized food safety regulations to facilitate international trade and ensure the safety of food products across borders.</a:t>
          </a:r>
          <a:endParaRPr lang="zh-CN" altLang="en-US" dirty="0"/>
        </a:p>
      </dgm:t>
    </dgm:pt>
    <dgm:pt modelId="{DDCD4D5A-BD36-BE43-89C3-0C5528B545C0}" type="parTrans" cxnId="{6B1CA122-67A0-0E49-A4E3-D959252E3E4B}">
      <dgm:prSet/>
      <dgm:spPr/>
      <dgm:t>
        <a:bodyPr/>
        <a:lstStyle/>
        <a:p>
          <a:endParaRPr lang="zh-CN" altLang="en-US"/>
        </a:p>
      </dgm:t>
    </dgm:pt>
    <dgm:pt modelId="{C7311845-B9FB-DF42-8D09-64C8FE5F0F90}" type="sibTrans" cxnId="{6B1CA122-67A0-0E49-A4E3-D959252E3E4B}">
      <dgm:prSet/>
      <dgm:spPr/>
      <dgm:t>
        <a:bodyPr/>
        <a:lstStyle/>
        <a:p>
          <a:endParaRPr lang="zh-CN" altLang="en-US"/>
        </a:p>
      </dgm:t>
    </dgm:pt>
    <dgm:pt modelId="{16A43F8C-98D6-C14B-BB7F-733381250E33}" type="pres">
      <dgm:prSet presAssocID="{0159451C-6DFB-B842-8368-24F54E49CA9D}" presName="Name0" presStyleCnt="0">
        <dgm:presLayoutVars>
          <dgm:chPref val="3"/>
          <dgm:dir/>
          <dgm:animLvl val="lvl"/>
          <dgm:resizeHandles/>
        </dgm:presLayoutVars>
      </dgm:prSet>
      <dgm:spPr/>
    </dgm:pt>
    <dgm:pt modelId="{86CB984D-4C41-C84A-A0DA-C837E323098D}" type="pres">
      <dgm:prSet presAssocID="{8B9D3695-6422-D149-8C6D-06A08ECDA37F}" presName="horFlow" presStyleCnt="0"/>
      <dgm:spPr/>
    </dgm:pt>
    <dgm:pt modelId="{267BD272-2EF6-B74C-8FE4-F79A7C1939DB}" type="pres">
      <dgm:prSet presAssocID="{8B9D3695-6422-D149-8C6D-06A08ECDA37F}" presName="bigChev" presStyleLbl="node1" presStyleIdx="0" presStyleCnt="3" custScaleX="83175" custScaleY="87068"/>
      <dgm:spPr/>
    </dgm:pt>
    <dgm:pt modelId="{F41FB0A1-BA83-B84E-BBFF-1157BB2B645C}" type="pres">
      <dgm:prSet presAssocID="{18A588B6-DC72-604F-99B7-97357CF5921C}" presName="parTrans" presStyleCnt="0"/>
      <dgm:spPr/>
    </dgm:pt>
    <dgm:pt modelId="{4E6DC772-225C-DC44-A486-A9E8DC81BE7C}" type="pres">
      <dgm:prSet presAssocID="{103A1996-DBF8-4544-B75C-FFBFEFE6A887}" presName="node" presStyleLbl="alignAccFollowNode1" presStyleIdx="0" presStyleCnt="3" custScaleX="187796" custScaleY="97037">
        <dgm:presLayoutVars>
          <dgm:bulletEnabled val="1"/>
        </dgm:presLayoutVars>
      </dgm:prSet>
      <dgm:spPr/>
    </dgm:pt>
    <dgm:pt modelId="{0CEFA50F-323B-4545-96C5-C87F30462D16}" type="pres">
      <dgm:prSet presAssocID="{8B9D3695-6422-D149-8C6D-06A08ECDA37F}" presName="vSp" presStyleCnt="0"/>
      <dgm:spPr/>
    </dgm:pt>
    <dgm:pt modelId="{6AC21962-749C-D541-929B-DD0FDBF5F39C}" type="pres">
      <dgm:prSet presAssocID="{ADFAA3F7-5CC9-5E40-BF4C-8EB4AD0AC8D4}" presName="horFlow" presStyleCnt="0"/>
      <dgm:spPr/>
    </dgm:pt>
    <dgm:pt modelId="{AFB7055A-8260-9346-83F9-C98246A818E1}" type="pres">
      <dgm:prSet presAssocID="{ADFAA3F7-5CC9-5E40-BF4C-8EB4AD0AC8D4}" presName="bigChev" presStyleLbl="node1" presStyleIdx="1" presStyleCnt="3" custScaleX="87923" custScaleY="79734"/>
      <dgm:spPr/>
    </dgm:pt>
    <dgm:pt modelId="{500EF6A0-7FA3-984E-B079-C672B2DADB2E}" type="pres">
      <dgm:prSet presAssocID="{0E59CABB-AF26-724E-A504-008D288E0EEA}" presName="parTrans" presStyleCnt="0"/>
      <dgm:spPr/>
    </dgm:pt>
    <dgm:pt modelId="{5798E3C6-EEB9-B944-A39C-815F14B09F21}" type="pres">
      <dgm:prSet presAssocID="{C711CE22-CDE2-EE43-9CA2-9A511D403725}" presName="node" presStyleLbl="alignAccFollowNode1" presStyleIdx="1" presStyleCnt="3" custScaleX="179040" custScaleY="97380">
        <dgm:presLayoutVars>
          <dgm:bulletEnabled val="1"/>
        </dgm:presLayoutVars>
      </dgm:prSet>
      <dgm:spPr/>
    </dgm:pt>
    <dgm:pt modelId="{DB8FF50E-B132-B844-ACA8-37BD6DD12533}" type="pres">
      <dgm:prSet presAssocID="{ADFAA3F7-5CC9-5E40-BF4C-8EB4AD0AC8D4}" presName="vSp" presStyleCnt="0"/>
      <dgm:spPr/>
    </dgm:pt>
    <dgm:pt modelId="{DD4F7976-BEF6-ED4F-B03E-B3ABAF79CC0F}" type="pres">
      <dgm:prSet presAssocID="{D428D1C6-0C30-E84A-9C83-E99AFACB46B2}" presName="horFlow" presStyleCnt="0"/>
      <dgm:spPr/>
    </dgm:pt>
    <dgm:pt modelId="{38193696-B485-2A4D-B2A2-55C2DFCBBFA7}" type="pres">
      <dgm:prSet presAssocID="{D428D1C6-0C30-E84A-9C83-E99AFACB46B2}" presName="bigChev" presStyleLbl="node1" presStyleIdx="2" presStyleCnt="3" custScaleX="86277" custScaleY="91370"/>
      <dgm:spPr/>
    </dgm:pt>
    <dgm:pt modelId="{01C14C85-9C08-8446-B534-08F36CDE3415}" type="pres">
      <dgm:prSet presAssocID="{DDCD4D5A-BD36-BE43-89C3-0C5528B545C0}" presName="parTrans" presStyleCnt="0"/>
      <dgm:spPr/>
    </dgm:pt>
    <dgm:pt modelId="{1BEA4865-AE2A-F946-8AD8-E326D390EDE8}" type="pres">
      <dgm:prSet presAssocID="{588DCA07-A50B-9246-91FF-0CC3C83962BE}" presName="node" presStyleLbl="alignAccFollowNode1" presStyleIdx="2" presStyleCnt="3" custScaleX="186005">
        <dgm:presLayoutVars>
          <dgm:bulletEnabled val="1"/>
        </dgm:presLayoutVars>
      </dgm:prSet>
      <dgm:spPr/>
    </dgm:pt>
  </dgm:ptLst>
  <dgm:cxnLst>
    <dgm:cxn modelId="{E61A6F1D-40A7-5440-9DE4-6E14A7B07C3E}" type="presOf" srcId="{C711CE22-CDE2-EE43-9CA2-9A511D403725}" destId="{5798E3C6-EEB9-B944-A39C-815F14B09F21}" srcOrd="0" destOrd="0" presId="urn:microsoft.com/office/officeart/2005/8/layout/lProcess3#1"/>
    <dgm:cxn modelId="{6B1CA122-67A0-0E49-A4E3-D959252E3E4B}" srcId="{D428D1C6-0C30-E84A-9C83-E99AFACB46B2}" destId="{588DCA07-A50B-9246-91FF-0CC3C83962BE}" srcOrd="0" destOrd="0" parTransId="{DDCD4D5A-BD36-BE43-89C3-0C5528B545C0}" sibTransId="{C7311845-B9FB-DF42-8D09-64C8FE5F0F90}"/>
    <dgm:cxn modelId="{AC64FA27-06A1-DA41-A767-34D4989A87FD}" srcId="{8B9D3695-6422-D149-8C6D-06A08ECDA37F}" destId="{103A1996-DBF8-4544-B75C-FFBFEFE6A887}" srcOrd="0" destOrd="0" parTransId="{18A588B6-DC72-604F-99B7-97357CF5921C}" sibTransId="{E3B7BD1B-69AB-2348-84A7-78AFCFFDE3B2}"/>
    <dgm:cxn modelId="{BB1DE529-8824-6841-B4D0-62743D8CC8C1}" type="presOf" srcId="{588DCA07-A50B-9246-91FF-0CC3C83962BE}" destId="{1BEA4865-AE2A-F946-8AD8-E326D390EDE8}" srcOrd="0" destOrd="0" presId="urn:microsoft.com/office/officeart/2005/8/layout/lProcess3#1"/>
    <dgm:cxn modelId="{8D2C4B2F-6B8F-5A45-A009-263438C7A72B}" type="presOf" srcId="{D428D1C6-0C30-E84A-9C83-E99AFACB46B2}" destId="{38193696-B485-2A4D-B2A2-55C2DFCBBFA7}" srcOrd="0" destOrd="0" presId="urn:microsoft.com/office/officeart/2005/8/layout/lProcess3#1"/>
    <dgm:cxn modelId="{00B96763-38C3-0E45-8C10-4A1ADFB0AD36}" srcId="{ADFAA3F7-5CC9-5E40-BF4C-8EB4AD0AC8D4}" destId="{C711CE22-CDE2-EE43-9CA2-9A511D403725}" srcOrd="0" destOrd="0" parTransId="{0E59CABB-AF26-724E-A504-008D288E0EEA}" sibTransId="{7345BF02-CD31-7E48-88DC-03C475F59ADB}"/>
    <dgm:cxn modelId="{ED03DB4C-1AD2-7B4C-B23D-8F382EB29680}" type="presOf" srcId="{8B9D3695-6422-D149-8C6D-06A08ECDA37F}" destId="{267BD272-2EF6-B74C-8FE4-F79A7C1939DB}" srcOrd="0" destOrd="0" presId="urn:microsoft.com/office/officeart/2005/8/layout/lProcess3#1"/>
    <dgm:cxn modelId="{39BE81B6-0574-D445-A574-A96420514DA5}" type="presOf" srcId="{103A1996-DBF8-4544-B75C-FFBFEFE6A887}" destId="{4E6DC772-225C-DC44-A486-A9E8DC81BE7C}" srcOrd="0" destOrd="0" presId="urn:microsoft.com/office/officeart/2005/8/layout/lProcess3#1"/>
    <dgm:cxn modelId="{F6E7FEC5-BD72-8D43-BF3D-5CFFDAF3C986}" srcId="{0159451C-6DFB-B842-8368-24F54E49CA9D}" destId="{D428D1C6-0C30-E84A-9C83-E99AFACB46B2}" srcOrd="2" destOrd="0" parTransId="{832DEBF5-D097-B44C-93DB-38CAF28F27E4}" sibTransId="{65091A94-FED2-EF4B-BCA2-38D7ABF8D22D}"/>
    <dgm:cxn modelId="{E2769CC9-1CCF-4E4E-AC04-D9DA33C62E8B}" srcId="{0159451C-6DFB-B842-8368-24F54E49CA9D}" destId="{8B9D3695-6422-D149-8C6D-06A08ECDA37F}" srcOrd="0" destOrd="0" parTransId="{B56E2F05-3758-8F4F-8C62-C9F3C250AB18}" sibTransId="{5287EDBB-2E51-534A-B747-0287C4E6D658}"/>
    <dgm:cxn modelId="{83A92AEC-AEE2-C64B-BDFC-C0982ED758EA}" type="presOf" srcId="{ADFAA3F7-5CC9-5E40-BF4C-8EB4AD0AC8D4}" destId="{AFB7055A-8260-9346-83F9-C98246A818E1}" srcOrd="0" destOrd="0" presId="urn:microsoft.com/office/officeart/2005/8/layout/lProcess3#1"/>
    <dgm:cxn modelId="{090774ED-5046-4646-8C58-2460B68A5399}" srcId="{0159451C-6DFB-B842-8368-24F54E49CA9D}" destId="{ADFAA3F7-5CC9-5E40-BF4C-8EB4AD0AC8D4}" srcOrd="1" destOrd="0" parTransId="{B6B3E268-B39D-8243-948B-9CF7A89ECAF9}" sibTransId="{37DB8720-0BEE-0641-A162-E6AEA113349D}"/>
    <dgm:cxn modelId="{8F29CAEF-5896-E947-9C35-0348CE6A6F38}" type="presOf" srcId="{0159451C-6DFB-B842-8368-24F54E49CA9D}" destId="{16A43F8C-98D6-C14B-BB7F-733381250E33}" srcOrd="0" destOrd="0" presId="urn:microsoft.com/office/officeart/2005/8/layout/lProcess3#1"/>
    <dgm:cxn modelId="{91B42129-89A0-014F-ACA4-D24A970F097F}" type="presParOf" srcId="{16A43F8C-98D6-C14B-BB7F-733381250E33}" destId="{86CB984D-4C41-C84A-A0DA-C837E323098D}" srcOrd="0" destOrd="0" presId="urn:microsoft.com/office/officeart/2005/8/layout/lProcess3#1"/>
    <dgm:cxn modelId="{39A51966-C907-1C43-8A31-4AB80C33EE18}" type="presParOf" srcId="{86CB984D-4C41-C84A-A0DA-C837E323098D}" destId="{267BD272-2EF6-B74C-8FE4-F79A7C1939DB}" srcOrd="0" destOrd="0" presId="urn:microsoft.com/office/officeart/2005/8/layout/lProcess3#1"/>
    <dgm:cxn modelId="{9626D9D5-7E5E-5C4A-9351-CF1AA9884815}" type="presParOf" srcId="{86CB984D-4C41-C84A-A0DA-C837E323098D}" destId="{F41FB0A1-BA83-B84E-BBFF-1157BB2B645C}" srcOrd="1" destOrd="0" presId="urn:microsoft.com/office/officeart/2005/8/layout/lProcess3#1"/>
    <dgm:cxn modelId="{5DD42886-3FFB-C44D-8C88-DC950FF777AA}" type="presParOf" srcId="{86CB984D-4C41-C84A-A0DA-C837E323098D}" destId="{4E6DC772-225C-DC44-A486-A9E8DC81BE7C}" srcOrd="2" destOrd="0" presId="urn:microsoft.com/office/officeart/2005/8/layout/lProcess3#1"/>
    <dgm:cxn modelId="{B66940DD-C474-4544-B2EA-4486E5E2873B}" type="presParOf" srcId="{16A43F8C-98D6-C14B-BB7F-733381250E33}" destId="{0CEFA50F-323B-4545-96C5-C87F30462D16}" srcOrd="1" destOrd="0" presId="urn:microsoft.com/office/officeart/2005/8/layout/lProcess3#1"/>
    <dgm:cxn modelId="{F309D9E3-5500-694C-832E-3D7C0E66DD9D}" type="presParOf" srcId="{16A43F8C-98D6-C14B-BB7F-733381250E33}" destId="{6AC21962-749C-D541-929B-DD0FDBF5F39C}" srcOrd="2" destOrd="0" presId="urn:microsoft.com/office/officeart/2005/8/layout/lProcess3#1"/>
    <dgm:cxn modelId="{1FC83779-C1B6-8940-9882-97C7078034E1}" type="presParOf" srcId="{6AC21962-749C-D541-929B-DD0FDBF5F39C}" destId="{AFB7055A-8260-9346-83F9-C98246A818E1}" srcOrd="0" destOrd="0" presId="urn:microsoft.com/office/officeart/2005/8/layout/lProcess3#1"/>
    <dgm:cxn modelId="{A6EBC535-816A-2F40-93C8-A7EE5DA8C801}" type="presParOf" srcId="{6AC21962-749C-D541-929B-DD0FDBF5F39C}" destId="{500EF6A0-7FA3-984E-B079-C672B2DADB2E}" srcOrd="1" destOrd="0" presId="urn:microsoft.com/office/officeart/2005/8/layout/lProcess3#1"/>
    <dgm:cxn modelId="{9225C247-BBB6-2246-8549-379233AF40F6}" type="presParOf" srcId="{6AC21962-749C-D541-929B-DD0FDBF5F39C}" destId="{5798E3C6-EEB9-B944-A39C-815F14B09F21}" srcOrd="2" destOrd="0" presId="urn:microsoft.com/office/officeart/2005/8/layout/lProcess3#1"/>
    <dgm:cxn modelId="{CBF07486-5B5E-EE4B-9E1B-8F097BBDF722}" type="presParOf" srcId="{16A43F8C-98D6-C14B-BB7F-733381250E33}" destId="{DB8FF50E-B132-B844-ACA8-37BD6DD12533}" srcOrd="3" destOrd="0" presId="urn:microsoft.com/office/officeart/2005/8/layout/lProcess3#1"/>
    <dgm:cxn modelId="{C1C18C34-4ECA-934A-B8B6-AE9E55D9061F}" type="presParOf" srcId="{16A43F8C-98D6-C14B-BB7F-733381250E33}" destId="{DD4F7976-BEF6-ED4F-B03E-B3ABAF79CC0F}" srcOrd="4" destOrd="0" presId="urn:microsoft.com/office/officeart/2005/8/layout/lProcess3#1"/>
    <dgm:cxn modelId="{C858CB7D-0AB4-D345-8F0D-392C8FF5FD44}" type="presParOf" srcId="{DD4F7976-BEF6-ED4F-B03E-B3ABAF79CC0F}" destId="{38193696-B485-2A4D-B2A2-55C2DFCBBFA7}" srcOrd="0" destOrd="0" presId="urn:microsoft.com/office/officeart/2005/8/layout/lProcess3#1"/>
    <dgm:cxn modelId="{00F4B75F-7A94-014C-8F19-840EB1185DBB}" type="presParOf" srcId="{DD4F7976-BEF6-ED4F-B03E-B3ABAF79CC0F}" destId="{01C14C85-9C08-8446-B534-08F36CDE3415}" srcOrd="1" destOrd="0" presId="urn:microsoft.com/office/officeart/2005/8/layout/lProcess3#1"/>
    <dgm:cxn modelId="{81DAA216-517E-1D47-A556-67D0A520EF67}" type="presParOf" srcId="{DD4F7976-BEF6-ED4F-B03E-B3ABAF79CC0F}" destId="{1BEA4865-AE2A-F946-8AD8-E326D390EDE8}" srcOrd="2" destOrd="0" presId="urn:microsoft.com/office/officeart/2005/8/layout/lProcess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4022E1-8403-40F6-BBA2-C6003B8FCC74}" type="doc">
      <dgm:prSet loTypeId="urn:microsoft.com/office/officeart/2018/2/layout/IconVerticalSolidList" loCatId="icon" qsTypeId="urn:microsoft.com/office/officeart/2005/8/quickstyle/simple1#2" qsCatId="simple" csTypeId="urn:microsoft.com/office/officeart/2018/5/colors/Iconchunking_neutralicontext_colorful1" csCatId="colorful" phldr="1"/>
      <dgm:spPr/>
      <dgm:t>
        <a:bodyPr/>
        <a:lstStyle/>
        <a:p>
          <a:endParaRPr lang="en-US"/>
        </a:p>
      </dgm:t>
    </dgm:pt>
    <dgm:pt modelId="{4AE1509C-6D40-4A76-9B5B-2FD55514D1A2}">
      <dgm:prSet/>
      <dgm:spPr/>
      <dgm:t>
        <a:bodyPr/>
        <a:lstStyle/>
        <a:p>
          <a:r>
            <a:rPr lang="en-US" b="1" dirty="0"/>
            <a:t>China’s Vision</a:t>
          </a:r>
          <a:r>
            <a:rPr lang="en-US" dirty="0"/>
            <a:t>: To strengthen domestic food safety systems, ensuring healthier and more sustainable trade practices.</a:t>
          </a:r>
        </a:p>
      </dgm:t>
    </dgm:pt>
    <dgm:pt modelId="{6D80692C-0E41-420E-AA69-CA75249C1A00}" type="parTrans" cxnId="{0E7486F3-1B20-4053-AB9C-1886F45AB608}">
      <dgm:prSet/>
      <dgm:spPr/>
      <dgm:t>
        <a:bodyPr/>
        <a:lstStyle/>
        <a:p>
          <a:endParaRPr lang="en-US"/>
        </a:p>
      </dgm:t>
    </dgm:pt>
    <dgm:pt modelId="{C7945ADE-4BD3-4341-98E0-4D92B2C51A99}" type="sibTrans" cxnId="{0E7486F3-1B20-4053-AB9C-1886F45AB608}">
      <dgm:prSet/>
      <dgm:spPr/>
      <dgm:t>
        <a:bodyPr/>
        <a:lstStyle/>
        <a:p>
          <a:endParaRPr lang="en-US"/>
        </a:p>
      </dgm:t>
    </dgm:pt>
    <dgm:pt modelId="{DF3A6A43-637E-4140-852D-E9764F0423A3}">
      <dgm:prSet/>
      <dgm:spPr/>
      <dgm:t>
        <a:bodyPr/>
        <a:lstStyle/>
        <a:p>
          <a:r>
            <a:rPr lang="en-US" b="1"/>
            <a:t>China’s Role in Global Trade</a:t>
          </a:r>
          <a:r>
            <a:rPr lang="en-US"/>
            <a:t>: As a major food exporter, China faces unique challenges in ensuring food safety. Strengthening its food safety system is critical for global trade and to maintain the trust of both domestic and international consumers.</a:t>
          </a:r>
        </a:p>
      </dgm:t>
    </dgm:pt>
    <dgm:pt modelId="{4581D4D4-DBCF-4976-BFF5-356F65F74C26}" type="parTrans" cxnId="{59E554E0-5DE4-4693-B9E9-3E6F8D0460BE}">
      <dgm:prSet/>
      <dgm:spPr/>
      <dgm:t>
        <a:bodyPr/>
        <a:lstStyle/>
        <a:p>
          <a:endParaRPr lang="en-US"/>
        </a:p>
      </dgm:t>
    </dgm:pt>
    <dgm:pt modelId="{B6371CA0-49C6-4E65-9D8E-78AAFC9FB7A8}" type="sibTrans" cxnId="{59E554E0-5DE4-4693-B9E9-3E6F8D0460BE}">
      <dgm:prSet/>
      <dgm:spPr/>
      <dgm:t>
        <a:bodyPr/>
        <a:lstStyle/>
        <a:p>
          <a:endParaRPr lang="en-US"/>
        </a:p>
      </dgm:t>
    </dgm:pt>
    <dgm:pt modelId="{18C46738-8A29-4B95-B97A-5F3AA3032945}" type="pres">
      <dgm:prSet presAssocID="{934022E1-8403-40F6-BBA2-C6003B8FCC74}" presName="root" presStyleCnt="0">
        <dgm:presLayoutVars>
          <dgm:dir/>
          <dgm:resizeHandles val="exact"/>
        </dgm:presLayoutVars>
      </dgm:prSet>
      <dgm:spPr/>
    </dgm:pt>
    <dgm:pt modelId="{358A1CFD-EAEC-4F27-BDFC-3B38805FF68E}" type="pres">
      <dgm:prSet presAssocID="{4AE1509C-6D40-4A76-9B5B-2FD55514D1A2}" presName="compNode" presStyleCnt="0"/>
      <dgm:spPr/>
    </dgm:pt>
    <dgm:pt modelId="{B847615D-0962-472F-A753-426AB89B9515}" type="pres">
      <dgm:prSet presAssocID="{4AE1509C-6D40-4A76-9B5B-2FD55514D1A2}" presName="bgRect" presStyleLbl="bgShp" presStyleIdx="0" presStyleCnt="2"/>
      <dgm:spPr/>
    </dgm:pt>
    <dgm:pt modelId="{47251A8A-F063-4986-8070-E795D9A6255B}" type="pres">
      <dgm:prSet presAssocID="{4AE1509C-6D40-4A76-9B5B-2FD55514D1A2}" presName="iconRect" presStyleLbl="node1" presStyleIdx="0" presStyleCnt="2"/>
      <dgm:spPr>
        <a:blipFill>
          <a:blip xmlns:r="http://schemas.openxmlformats.org/officeDocument/2006/relationships" r:embed="rId1"/>
          <a:srcRect/>
          <a:stretch>
            <a:fillRect/>
          </a:stretch>
        </a:blipFill>
        <a:ln>
          <a:noFill/>
        </a:ln>
      </dgm:spPr>
    </dgm:pt>
    <dgm:pt modelId="{301CF1F8-60EA-4DA8-B447-3672D940A333}" type="pres">
      <dgm:prSet presAssocID="{4AE1509C-6D40-4A76-9B5B-2FD55514D1A2}" presName="spaceRect" presStyleCnt="0"/>
      <dgm:spPr/>
    </dgm:pt>
    <dgm:pt modelId="{E013EB26-AB78-4594-A18D-8938E3CCB44A}" type="pres">
      <dgm:prSet presAssocID="{4AE1509C-6D40-4A76-9B5B-2FD55514D1A2}" presName="parTx" presStyleLbl="revTx" presStyleIdx="0" presStyleCnt="2">
        <dgm:presLayoutVars>
          <dgm:chMax val="0"/>
          <dgm:chPref val="0"/>
        </dgm:presLayoutVars>
      </dgm:prSet>
      <dgm:spPr/>
    </dgm:pt>
    <dgm:pt modelId="{26C1B104-2E77-4169-AD11-119529CE484E}" type="pres">
      <dgm:prSet presAssocID="{C7945ADE-4BD3-4341-98E0-4D92B2C51A99}" presName="sibTrans" presStyleCnt="0"/>
      <dgm:spPr/>
    </dgm:pt>
    <dgm:pt modelId="{54708D33-137A-4D0A-8EA1-8E216BC92B5D}" type="pres">
      <dgm:prSet presAssocID="{DF3A6A43-637E-4140-852D-E9764F0423A3}" presName="compNode" presStyleCnt="0"/>
      <dgm:spPr/>
    </dgm:pt>
    <dgm:pt modelId="{1F748B48-8603-4B62-8EB8-22F9631964F1}" type="pres">
      <dgm:prSet presAssocID="{DF3A6A43-637E-4140-852D-E9764F0423A3}" presName="bgRect" presStyleLbl="bgShp" presStyleIdx="1" presStyleCnt="2"/>
      <dgm:spPr/>
    </dgm:pt>
    <dgm:pt modelId="{EDD37035-7B31-4AF7-858F-8BBA47253C47}" type="pres">
      <dgm:prSet presAssocID="{DF3A6A43-637E-4140-852D-E9764F0423A3}"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pt>
    <dgm:pt modelId="{85540A44-FA27-4450-BD02-070FFAAC15FB}" type="pres">
      <dgm:prSet presAssocID="{DF3A6A43-637E-4140-852D-E9764F0423A3}" presName="spaceRect" presStyleCnt="0"/>
      <dgm:spPr/>
    </dgm:pt>
    <dgm:pt modelId="{A177856B-F940-44AE-9527-F320C6938E7C}" type="pres">
      <dgm:prSet presAssocID="{DF3A6A43-637E-4140-852D-E9764F0423A3}" presName="parTx" presStyleLbl="revTx" presStyleIdx="1" presStyleCnt="2">
        <dgm:presLayoutVars>
          <dgm:chMax val="0"/>
          <dgm:chPref val="0"/>
        </dgm:presLayoutVars>
      </dgm:prSet>
      <dgm:spPr/>
    </dgm:pt>
  </dgm:ptLst>
  <dgm:cxnLst>
    <dgm:cxn modelId="{E647E86D-40BA-4883-ADDD-891D1C45E46C}" type="presOf" srcId="{934022E1-8403-40F6-BBA2-C6003B8FCC74}" destId="{18C46738-8A29-4B95-B97A-5F3AA3032945}" srcOrd="0" destOrd="0" presId="urn:microsoft.com/office/officeart/2018/2/layout/IconVerticalSolidList"/>
    <dgm:cxn modelId="{B450A3C9-D621-47EB-AAB1-D64214418B26}" type="presOf" srcId="{4AE1509C-6D40-4A76-9B5B-2FD55514D1A2}" destId="{E013EB26-AB78-4594-A18D-8938E3CCB44A}" srcOrd="0" destOrd="0" presId="urn:microsoft.com/office/officeart/2018/2/layout/IconVerticalSolidList"/>
    <dgm:cxn modelId="{A11290D1-667A-4DF9-8D3A-6637AC92E5D9}" type="presOf" srcId="{DF3A6A43-637E-4140-852D-E9764F0423A3}" destId="{A177856B-F940-44AE-9527-F320C6938E7C}" srcOrd="0" destOrd="0" presId="urn:microsoft.com/office/officeart/2018/2/layout/IconVerticalSolidList"/>
    <dgm:cxn modelId="{59E554E0-5DE4-4693-B9E9-3E6F8D0460BE}" srcId="{934022E1-8403-40F6-BBA2-C6003B8FCC74}" destId="{DF3A6A43-637E-4140-852D-E9764F0423A3}" srcOrd="1" destOrd="0" parTransId="{4581D4D4-DBCF-4976-BFF5-356F65F74C26}" sibTransId="{B6371CA0-49C6-4E65-9D8E-78AAFC9FB7A8}"/>
    <dgm:cxn modelId="{0E7486F3-1B20-4053-AB9C-1886F45AB608}" srcId="{934022E1-8403-40F6-BBA2-C6003B8FCC74}" destId="{4AE1509C-6D40-4A76-9B5B-2FD55514D1A2}" srcOrd="0" destOrd="0" parTransId="{6D80692C-0E41-420E-AA69-CA75249C1A00}" sibTransId="{C7945ADE-4BD3-4341-98E0-4D92B2C51A99}"/>
    <dgm:cxn modelId="{302041CF-CE77-432F-B0A6-370CB21AED98}" type="presParOf" srcId="{18C46738-8A29-4B95-B97A-5F3AA3032945}" destId="{358A1CFD-EAEC-4F27-BDFC-3B38805FF68E}" srcOrd="0" destOrd="0" presId="urn:microsoft.com/office/officeart/2018/2/layout/IconVerticalSolidList"/>
    <dgm:cxn modelId="{20AA46CE-FE61-442C-AD2E-D83640A489C6}" type="presParOf" srcId="{358A1CFD-EAEC-4F27-BDFC-3B38805FF68E}" destId="{B847615D-0962-472F-A753-426AB89B9515}" srcOrd="0" destOrd="0" presId="urn:microsoft.com/office/officeart/2018/2/layout/IconVerticalSolidList"/>
    <dgm:cxn modelId="{54A09ED0-AD97-468C-9377-B206EB56C8BF}" type="presParOf" srcId="{358A1CFD-EAEC-4F27-BDFC-3B38805FF68E}" destId="{47251A8A-F063-4986-8070-E795D9A6255B}" srcOrd="1" destOrd="0" presId="urn:microsoft.com/office/officeart/2018/2/layout/IconVerticalSolidList"/>
    <dgm:cxn modelId="{4CBB6C6B-6C70-41DB-8470-E454671C31F7}" type="presParOf" srcId="{358A1CFD-EAEC-4F27-BDFC-3B38805FF68E}" destId="{301CF1F8-60EA-4DA8-B447-3672D940A333}" srcOrd="2" destOrd="0" presId="urn:microsoft.com/office/officeart/2018/2/layout/IconVerticalSolidList"/>
    <dgm:cxn modelId="{9346BC74-007A-4FE0-B721-DE7F6233D792}" type="presParOf" srcId="{358A1CFD-EAEC-4F27-BDFC-3B38805FF68E}" destId="{E013EB26-AB78-4594-A18D-8938E3CCB44A}" srcOrd="3" destOrd="0" presId="urn:microsoft.com/office/officeart/2018/2/layout/IconVerticalSolidList"/>
    <dgm:cxn modelId="{C7816A34-4F33-4D1B-BAEB-B110C6A8AF6D}" type="presParOf" srcId="{18C46738-8A29-4B95-B97A-5F3AA3032945}" destId="{26C1B104-2E77-4169-AD11-119529CE484E}" srcOrd="1" destOrd="0" presId="urn:microsoft.com/office/officeart/2018/2/layout/IconVerticalSolidList"/>
    <dgm:cxn modelId="{38673D09-569C-4EEC-B0B6-3657CDB65616}" type="presParOf" srcId="{18C46738-8A29-4B95-B97A-5F3AA3032945}" destId="{54708D33-137A-4D0A-8EA1-8E216BC92B5D}" srcOrd="2" destOrd="0" presId="urn:microsoft.com/office/officeart/2018/2/layout/IconVerticalSolidList"/>
    <dgm:cxn modelId="{E15BB294-9B7C-4C3E-BA7C-ED167DB3CD8F}" type="presParOf" srcId="{54708D33-137A-4D0A-8EA1-8E216BC92B5D}" destId="{1F748B48-8603-4B62-8EB8-22F9631964F1}" srcOrd="0" destOrd="0" presId="urn:microsoft.com/office/officeart/2018/2/layout/IconVerticalSolidList"/>
    <dgm:cxn modelId="{3EA85A11-5926-448C-A0F2-3A0B2723A49E}" type="presParOf" srcId="{54708D33-137A-4D0A-8EA1-8E216BC92B5D}" destId="{EDD37035-7B31-4AF7-858F-8BBA47253C47}" srcOrd="1" destOrd="0" presId="urn:microsoft.com/office/officeart/2018/2/layout/IconVerticalSolidList"/>
    <dgm:cxn modelId="{772290D3-EEFD-4521-8BB5-0D947743DADF}" type="presParOf" srcId="{54708D33-137A-4D0A-8EA1-8E216BC92B5D}" destId="{85540A44-FA27-4450-BD02-070FFAAC15FB}" srcOrd="2" destOrd="0" presId="urn:microsoft.com/office/officeart/2018/2/layout/IconVerticalSolidList"/>
    <dgm:cxn modelId="{82070599-AB29-4D01-B0AA-0520633DF6FF}" type="presParOf" srcId="{54708D33-137A-4D0A-8EA1-8E216BC92B5D}" destId="{A177856B-F940-44AE-9527-F320C6938E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1D4EA3-BA68-4EFE-B485-960C8E2CA483}" type="doc">
      <dgm:prSet loTypeId="urn:microsoft.com/office/officeart/2018/2/layout/IconVerticalSolidList" loCatId="icon" qsTypeId="urn:microsoft.com/office/officeart/2005/8/quickstyle/simple1#3" qsCatId="simple" csTypeId="urn:microsoft.com/office/officeart/2018/5/colors/Iconchunking_neutralbg_colorful1" csCatId="colorful" phldr="1"/>
      <dgm:spPr/>
      <dgm:t>
        <a:bodyPr/>
        <a:lstStyle/>
        <a:p>
          <a:endParaRPr lang="en-US"/>
        </a:p>
      </dgm:t>
    </dgm:pt>
    <dgm:pt modelId="{7123957F-7D01-4CF1-9EB1-A4962FA6E2F1}">
      <dgm:prSet/>
      <dgm:spPr/>
      <dgm:t>
        <a:bodyPr/>
        <a:lstStyle/>
        <a:p>
          <a:r>
            <a:rPr lang="en-US" b="1" dirty="0"/>
            <a:t>Food Safety Law</a:t>
          </a:r>
          <a:r>
            <a:rPr lang="en-US" dirty="0"/>
            <a:t>: The enactment of the Food Safety Law established a unified system for food safety regulation, emphasizing traceability, testing, and consumer protection.</a:t>
          </a:r>
        </a:p>
      </dgm:t>
    </dgm:pt>
    <dgm:pt modelId="{46A3F114-7FFC-4D83-9084-3B47BED2E34A}" type="parTrans" cxnId="{D99E47DF-F6E9-4ACF-9ACB-239C9DB51AFC}">
      <dgm:prSet/>
      <dgm:spPr/>
      <dgm:t>
        <a:bodyPr/>
        <a:lstStyle/>
        <a:p>
          <a:endParaRPr lang="en-US"/>
        </a:p>
      </dgm:t>
    </dgm:pt>
    <dgm:pt modelId="{D1F74EE1-C5BB-4A4E-9013-04438DFD6EE4}" type="sibTrans" cxnId="{D99E47DF-F6E9-4ACF-9ACB-239C9DB51AFC}">
      <dgm:prSet/>
      <dgm:spPr/>
      <dgm:t>
        <a:bodyPr/>
        <a:lstStyle/>
        <a:p>
          <a:endParaRPr lang="en-US"/>
        </a:p>
      </dgm:t>
    </dgm:pt>
    <dgm:pt modelId="{87DC6F01-9CC1-4ED7-B807-957DA626B05E}">
      <dgm:prSet/>
      <dgm:spPr/>
      <dgm:t>
        <a:bodyPr/>
        <a:lstStyle/>
        <a:p>
          <a:r>
            <a:rPr lang="en-US" b="1" dirty="0"/>
            <a:t>China National Center for Food Safety Risk Assessment (CFSA)</a:t>
          </a:r>
          <a:r>
            <a:rPr lang="en-US" dirty="0"/>
            <a:t>: The CFSA conducts food safety risk assessments and provides scientific evidence to support national food safety standards and regulatory policies. These efforts aim to ensure a safer food supply chain for both consumers and international trade partners.</a:t>
          </a:r>
        </a:p>
      </dgm:t>
    </dgm:pt>
    <dgm:pt modelId="{58032B73-C387-4B24-887B-47E1C046F382}" type="parTrans" cxnId="{8E1E1B18-C70B-4893-8E69-4BDA6D03ADFF}">
      <dgm:prSet/>
      <dgm:spPr/>
      <dgm:t>
        <a:bodyPr/>
        <a:lstStyle/>
        <a:p>
          <a:endParaRPr lang="en-US"/>
        </a:p>
      </dgm:t>
    </dgm:pt>
    <dgm:pt modelId="{395E2410-CB41-49C0-BA60-7728B57592CA}" type="sibTrans" cxnId="{8E1E1B18-C70B-4893-8E69-4BDA6D03ADFF}">
      <dgm:prSet/>
      <dgm:spPr/>
      <dgm:t>
        <a:bodyPr/>
        <a:lstStyle/>
        <a:p>
          <a:endParaRPr lang="en-US"/>
        </a:p>
      </dgm:t>
    </dgm:pt>
    <dgm:pt modelId="{D7951150-5D8F-4E4E-A8B3-5BA5A2633C9A}" type="pres">
      <dgm:prSet presAssocID="{9E1D4EA3-BA68-4EFE-B485-960C8E2CA483}" presName="root" presStyleCnt="0">
        <dgm:presLayoutVars>
          <dgm:dir/>
          <dgm:resizeHandles val="exact"/>
        </dgm:presLayoutVars>
      </dgm:prSet>
      <dgm:spPr/>
    </dgm:pt>
    <dgm:pt modelId="{81B8C259-9BD4-4A2E-95C8-AF2FE7BD93BF}" type="pres">
      <dgm:prSet presAssocID="{7123957F-7D01-4CF1-9EB1-A4962FA6E2F1}" presName="compNode" presStyleCnt="0"/>
      <dgm:spPr/>
    </dgm:pt>
    <dgm:pt modelId="{D81E7100-9158-4DF3-AD0D-015CF9782DDC}" type="pres">
      <dgm:prSet presAssocID="{7123957F-7D01-4CF1-9EB1-A4962FA6E2F1}" presName="bgRect" presStyleLbl="bgShp" presStyleIdx="0" presStyleCnt="2"/>
      <dgm:spPr/>
    </dgm:pt>
    <dgm:pt modelId="{F87EE72A-ED64-4FF7-AF6E-3067D3788469}" type="pres">
      <dgm:prSet presAssocID="{7123957F-7D01-4CF1-9EB1-A4962FA6E2F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BDE6BE4E-0689-4F33-B1B1-284F4A739E3B}" type="pres">
      <dgm:prSet presAssocID="{7123957F-7D01-4CF1-9EB1-A4962FA6E2F1}" presName="spaceRect" presStyleCnt="0"/>
      <dgm:spPr/>
    </dgm:pt>
    <dgm:pt modelId="{8A475749-FE04-40EB-93E3-1D3CFBA48717}" type="pres">
      <dgm:prSet presAssocID="{7123957F-7D01-4CF1-9EB1-A4962FA6E2F1}" presName="parTx" presStyleLbl="revTx" presStyleIdx="0" presStyleCnt="2">
        <dgm:presLayoutVars>
          <dgm:chMax val="0"/>
          <dgm:chPref val="0"/>
        </dgm:presLayoutVars>
      </dgm:prSet>
      <dgm:spPr/>
    </dgm:pt>
    <dgm:pt modelId="{75BC9CDF-408B-40BF-A70A-937BE26FD9EE}" type="pres">
      <dgm:prSet presAssocID="{D1F74EE1-C5BB-4A4E-9013-04438DFD6EE4}" presName="sibTrans" presStyleCnt="0"/>
      <dgm:spPr/>
    </dgm:pt>
    <dgm:pt modelId="{75064470-1603-4BF8-B5FC-8EBF888DD0A1}" type="pres">
      <dgm:prSet presAssocID="{87DC6F01-9CC1-4ED7-B807-957DA626B05E}" presName="compNode" presStyleCnt="0"/>
      <dgm:spPr/>
    </dgm:pt>
    <dgm:pt modelId="{C452D7AC-F82A-4FDE-B508-B730FE5FF20A}" type="pres">
      <dgm:prSet presAssocID="{87DC6F01-9CC1-4ED7-B807-957DA626B05E}" presName="bgRect" presStyleLbl="bgShp" presStyleIdx="1" presStyleCnt="2"/>
      <dgm:spPr/>
    </dgm:pt>
    <dgm:pt modelId="{6928A7FD-F45F-45BA-A000-741776120809}" type="pres">
      <dgm:prSet presAssocID="{87DC6F01-9CC1-4ED7-B807-957DA626B05E}" presName="iconRect" presStyleLbl="node1" presStyleIdx="1" presStyleCnt="2" custLinFactNeighborX="-3443" custLinFactNeighborY="-353"/>
      <dgm:spPr>
        <a:blipFill>
          <a:blip xmlns:r="http://schemas.openxmlformats.org/officeDocument/2006/relationships" r:embed="rId3"/>
          <a:srcRect/>
          <a:stretch>
            <a:fillRect l="-12000" r="-12000"/>
          </a:stretch>
        </a:blipFill>
        <a:ln>
          <a:noFill/>
        </a:ln>
      </dgm:spPr>
    </dgm:pt>
    <dgm:pt modelId="{4097342B-DABB-421C-92ED-36BF27488595}" type="pres">
      <dgm:prSet presAssocID="{87DC6F01-9CC1-4ED7-B807-957DA626B05E}" presName="spaceRect" presStyleCnt="0"/>
      <dgm:spPr/>
    </dgm:pt>
    <dgm:pt modelId="{E17EE497-EC90-45B9-8ED8-4C0FB454FE32}" type="pres">
      <dgm:prSet presAssocID="{87DC6F01-9CC1-4ED7-B807-957DA626B05E}" presName="parTx" presStyleLbl="revTx" presStyleIdx="1" presStyleCnt="2">
        <dgm:presLayoutVars>
          <dgm:chMax val="0"/>
          <dgm:chPref val="0"/>
        </dgm:presLayoutVars>
      </dgm:prSet>
      <dgm:spPr/>
    </dgm:pt>
  </dgm:ptLst>
  <dgm:cxnLst>
    <dgm:cxn modelId="{8E1E1B18-C70B-4893-8E69-4BDA6D03ADFF}" srcId="{9E1D4EA3-BA68-4EFE-B485-960C8E2CA483}" destId="{87DC6F01-9CC1-4ED7-B807-957DA626B05E}" srcOrd="1" destOrd="0" parTransId="{58032B73-C387-4B24-887B-47E1C046F382}" sibTransId="{395E2410-CB41-49C0-BA60-7728B57592CA}"/>
    <dgm:cxn modelId="{13935E47-7B47-4364-9F00-05CF5C6AF643}" type="presOf" srcId="{9E1D4EA3-BA68-4EFE-B485-960C8E2CA483}" destId="{D7951150-5D8F-4E4E-A8B3-5BA5A2633C9A}" srcOrd="0" destOrd="0" presId="urn:microsoft.com/office/officeart/2018/2/layout/IconVerticalSolidList"/>
    <dgm:cxn modelId="{D99E47DF-F6E9-4ACF-9ACB-239C9DB51AFC}" srcId="{9E1D4EA3-BA68-4EFE-B485-960C8E2CA483}" destId="{7123957F-7D01-4CF1-9EB1-A4962FA6E2F1}" srcOrd="0" destOrd="0" parTransId="{46A3F114-7FFC-4D83-9084-3B47BED2E34A}" sibTransId="{D1F74EE1-C5BB-4A4E-9013-04438DFD6EE4}"/>
    <dgm:cxn modelId="{F017F5F3-1685-4F61-85AD-AEAA715BE464}" type="presOf" srcId="{7123957F-7D01-4CF1-9EB1-A4962FA6E2F1}" destId="{8A475749-FE04-40EB-93E3-1D3CFBA48717}" srcOrd="0" destOrd="0" presId="urn:microsoft.com/office/officeart/2018/2/layout/IconVerticalSolidList"/>
    <dgm:cxn modelId="{078B50F5-2C40-4F95-8AEF-7670FDE68EC1}" type="presOf" srcId="{87DC6F01-9CC1-4ED7-B807-957DA626B05E}" destId="{E17EE497-EC90-45B9-8ED8-4C0FB454FE32}" srcOrd="0" destOrd="0" presId="urn:microsoft.com/office/officeart/2018/2/layout/IconVerticalSolidList"/>
    <dgm:cxn modelId="{3AE8E76B-E67B-42D4-87AD-5AAD0FB23489}" type="presParOf" srcId="{D7951150-5D8F-4E4E-A8B3-5BA5A2633C9A}" destId="{81B8C259-9BD4-4A2E-95C8-AF2FE7BD93BF}" srcOrd="0" destOrd="0" presId="urn:microsoft.com/office/officeart/2018/2/layout/IconVerticalSolidList"/>
    <dgm:cxn modelId="{841934F8-98CE-46FA-A5B5-AE42AF741431}" type="presParOf" srcId="{81B8C259-9BD4-4A2E-95C8-AF2FE7BD93BF}" destId="{D81E7100-9158-4DF3-AD0D-015CF9782DDC}" srcOrd="0" destOrd="0" presId="urn:microsoft.com/office/officeart/2018/2/layout/IconVerticalSolidList"/>
    <dgm:cxn modelId="{1AFB89FB-166A-46E6-B2B4-9EAF209231E7}" type="presParOf" srcId="{81B8C259-9BD4-4A2E-95C8-AF2FE7BD93BF}" destId="{F87EE72A-ED64-4FF7-AF6E-3067D3788469}" srcOrd="1" destOrd="0" presId="urn:microsoft.com/office/officeart/2018/2/layout/IconVerticalSolidList"/>
    <dgm:cxn modelId="{FAE715B7-80DE-48A5-88D2-FB5C4121C028}" type="presParOf" srcId="{81B8C259-9BD4-4A2E-95C8-AF2FE7BD93BF}" destId="{BDE6BE4E-0689-4F33-B1B1-284F4A739E3B}" srcOrd="2" destOrd="0" presId="urn:microsoft.com/office/officeart/2018/2/layout/IconVerticalSolidList"/>
    <dgm:cxn modelId="{49F4AA03-197E-4C62-9530-ED3875816BA9}" type="presParOf" srcId="{81B8C259-9BD4-4A2E-95C8-AF2FE7BD93BF}" destId="{8A475749-FE04-40EB-93E3-1D3CFBA48717}" srcOrd="3" destOrd="0" presId="urn:microsoft.com/office/officeart/2018/2/layout/IconVerticalSolidList"/>
    <dgm:cxn modelId="{85A5F701-F27C-4A7B-92E1-B04ED6441493}" type="presParOf" srcId="{D7951150-5D8F-4E4E-A8B3-5BA5A2633C9A}" destId="{75BC9CDF-408B-40BF-A70A-937BE26FD9EE}" srcOrd="1" destOrd="0" presId="urn:microsoft.com/office/officeart/2018/2/layout/IconVerticalSolidList"/>
    <dgm:cxn modelId="{CA55D4AB-D064-472B-915C-BE9D7F226101}" type="presParOf" srcId="{D7951150-5D8F-4E4E-A8B3-5BA5A2633C9A}" destId="{75064470-1603-4BF8-B5FC-8EBF888DD0A1}" srcOrd="2" destOrd="0" presId="urn:microsoft.com/office/officeart/2018/2/layout/IconVerticalSolidList"/>
    <dgm:cxn modelId="{683AC718-3B52-455F-9A23-0DBC8C3B3853}" type="presParOf" srcId="{75064470-1603-4BF8-B5FC-8EBF888DD0A1}" destId="{C452D7AC-F82A-4FDE-B508-B730FE5FF20A}" srcOrd="0" destOrd="0" presId="urn:microsoft.com/office/officeart/2018/2/layout/IconVerticalSolidList"/>
    <dgm:cxn modelId="{A4861493-6528-4819-A17C-0A5E620D39BD}" type="presParOf" srcId="{75064470-1603-4BF8-B5FC-8EBF888DD0A1}" destId="{6928A7FD-F45F-45BA-A000-741776120809}" srcOrd="1" destOrd="0" presId="urn:microsoft.com/office/officeart/2018/2/layout/IconVerticalSolidList"/>
    <dgm:cxn modelId="{82614FDA-DBC4-4841-84B5-278016142A03}" type="presParOf" srcId="{75064470-1603-4BF8-B5FC-8EBF888DD0A1}" destId="{4097342B-DABB-421C-92ED-36BF27488595}" srcOrd="2" destOrd="0" presId="urn:microsoft.com/office/officeart/2018/2/layout/IconVerticalSolidList"/>
    <dgm:cxn modelId="{0F56715B-4E08-4AA4-967A-09065845D768}" type="presParOf" srcId="{75064470-1603-4BF8-B5FC-8EBF888DD0A1}" destId="{E17EE497-EC90-45B9-8ED8-4C0FB454FE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525468-D1C7-6642-AB57-9AAF645D65D9}" type="doc">
      <dgm:prSet loTypeId="urn:microsoft.com/office/officeart/2005/8/layout/vList5" loCatId="" qsTypeId="urn:microsoft.com/office/officeart/2005/8/quickstyle/simple1#4" qsCatId="simple" csTypeId="urn:microsoft.com/office/officeart/2005/8/colors/colorful2#2" csCatId="colorful" phldr="1"/>
      <dgm:spPr/>
      <dgm:t>
        <a:bodyPr/>
        <a:lstStyle/>
        <a:p>
          <a:endParaRPr lang="zh-CN" altLang="en-US"/>
        </a:p>
      </dgm:t>
    </dgm:pt>
    <dgm:pt modelId="{E9C74775-3A12-2F44-AE7A-D09D264F5464}">
      <dgm:prSet phldrT="[文本]" phldr="0" custT="0"/>
      <dgm:spPr/>
      <dgm:t>
        <a:bodyPr vert="horz" wrap="square"/>
        <a:lstStyle/>
        <a:p>
          <a:pPr>
            <a:lnSpc>
              <a:spcPct val="100000"/>
            </a:lnSpc>
            <a:spcBef>
              <a:spcPct val="0"/>
            </a:spcBef>
            <a:spcAft>
              <a:spcPct val="35000"/>
            </a:spcAft>
          </a:pPr>
          <a:r>
            <a:rPr lang="en-US" b="1" dirty="0"/>
            <a:t>Ministry of Agriculture and Rural Affairs (MARA)</a:t>
          </a:r>
          <a:endParaRPr lang="zh-CN" altLang="en-US" dirty="0"/>
        </a:p>
      </dgm:t>
    </dgm:pt>
    <dgm:pt modelId="{60F4563E-97E5-2541-B319-B13579303FBA}" type="parTrans" cxnId="{9FB7A592-5E86-4D14-A840-70D5890256CC}">
      <dgm:prSet/>
      <dgm:spPr/>
      <dgm:t>
        <a:bodyPr/>
        <a:lstStyle/>
        <a:p>
          <a:endParaRPr lang="zh-CN" altLang="en-US"/>
        </a:p>
      </dgm:t>
    </dgm:pt>
    <dgm:pt modelId="{98533549-B3DD-6E43-8D2E-531BBC191847}" type="sibTrans" cxnId="{9FB7A592-5E86-4D14-A840-70D5890256CC}">
      <dgm:prSet/>
      <dgm:spPr/>
      <dgm:t>
        <a:bodyPr/>
        <a:lstStyle/>
        <a:p>
          <a:endParaRPr lang="zh-CN" altLang="en-US"/>
        </a:p>
      </dgm:t>
    </dgm:pt>
    <dgm:pt modelId="{FCD3FF73-C1B8-4F47-BA9F-33F2D3AC822C}">
      <dgm:prSet phldrT="[文本]" phldr="0" custT="1"/>
      <dgm:spPr/>
      <dgm:t>
        <a:bodyPr vert="horz" wrap="square"/>
        <a:lstStyle/>
        <a:p>
          <a:pPr>
            <a:lnSpc>
              <a:spcPct val="100000"/>
            </a:lnSpc>
            <a:spcBef>
              <a:spcPct val="0"/>
            </a:spcBef>
            <a:spcAft>
              <a:spcPct val="15000"/>
            </a:spcAft>
          </a:pPr>
          <a:r>
            <a:rPr lang="en-US" sz="2000" dirty="0"/>
            <a:t>Establishes agricultural </a:t>
          </a:r>
          <a:r>
            <a:rPr lang="en-US" altLang="zh-CN" sz="2000" dirty="0"/>
            <a:t>product</a:t>
          </a:r>
          <a:r>
            <a:rPr lang="en-US" sz="2000" dirty="0"/>
            <a:t> standards and oversees safety at the agricultural production level.</a:t>
          </a:r>
          <a:endParaRPr lang="zh-CN" altLang="en-US" sz="2000" dirty="0"/>
        </a:p>
      </dgm:t>
    </dgm:pt>
    <dgm:pt modelId="{4226AF69-01B7-A841-9B7F-971445F94DEC}" type="parTrans" cxnId="{AFC08DEB-65FD-41DB-9AA0-1C3E5937216E}">
      <dgm:prSet/>
      <dgm:spPr/>
      <dgm:t>
        <a:bodyPr/>
        <a:lstStyle/>
        <a:p>
          <a:endParaRPr lang="zh-CN" altLang="en-US"/>
        </a:p>
      </dgm:t>
    </dgm:pt>
    <dgm:pt modelId="{AFFBD8EF-DC4E-8B4C-B604-5966E5634B73}" type="sibTrans" cxnId="{AFC08DEB-65FD-41DB-9AA0-1C3E5937216E}">
      <dgm:prSet/>
      <dgm:spPr/>
      <dgm:t>
        <a:bodyPr/>
        <a:lstStyle/>
        <a:p>
          <a:endParaRPr lang="zh-CN" altLang="en-US"/>
        </a:p>
      </dgm:t>
    </dgm:pt>
    <dgm:pt modelId="{94664618-55A2-2344-A70E-CF71AD6917B2}">
      <dgm:prSet phldrT="[文本]" custT="1"/>
      <dgm:spPr/>
      <dgm:t>
        <a:bodyPr/>
        <a:lstStyle/>
        <a:p>
          <a:r>
            <a:rPr lang="en-US" altLang="zh-CN" sz="2300" b="1" kern="1200" dirty="0">
              <a:solidFill>
                <a:prstClr val="white"/>
              </a:solidFill>
              <a:latin typeface="等线" panose="02010600030101010101" charset="-122"/>
              <a:ea typeface="+mn-ea"/>
              <a:cs typeface="+mn-cs"/>
            </a:rPr>
            <a:t>National</a:t>
          </a:r>
          <a:r>
            <a:rPr lang="zh-CN" altLang="en-US" sz="2300" b="1" kern="1200" dirty="0">
              <a:solidFill>
                <a:prstClr val="white"/>
              </a:solidFill>
              <a:latin typeface="等线" panose="02010600030101010101" charset="-122"/>
              <a:ea typeface="+mn-ea"/>
              <a:cs typeface="+mn-cs"/>
            </a:rPr>
            <a:t> </a:t>
          </a:r>
          <a:r>
            <a:rPr lang="en-US" altLang="zh-CN" sz="2300" b="1" kern="1200" dirty="0">
              <a:solidFill>
                <a:prstClr val="white"/>
              </a:solidFill>
              <a:latin typeface="等线" panose="02010600030101010101" charset="-122"/>
              <a:ea typeface="+mn-ea"/>
              <a:cs typeface="+mn-cs"/>
            </a:rPr>
            <a:t>Health</a:t>
          </a:r>
          <a:r>
            <a:rPr lang="zh-CN" altLang="en-US" sz="2300" b="1" kern="1200" dirty="0">
              <a:solidFill>
                <a:prstClr val="white"/>
              </a:solidFill>
              <a:latin typeface="等线" panose="02010600030101010101" charset="-122"/>
              <a:ea typeface="+mn-ea"/>
              <a:cs typeface="+mn-cs"/>
            </a:rPr>
            <a:t> </a:t>
          </a:r>
          <a:r>
            <a:rPr lang="en-US" altLang="zh-CN" sz="2300" b="1" kern="1200" dirty="0">
              <a:solidFill>
                <a:prstClr val="white"/>
              </a:solidFill>
              <a:latin typeface="等线" panose="02010600030101010101" charset="-122"/>
              <a:ea typeface="+mn-ea"/>
              <a:cs typeface="+mn-cs"/>
            </a:rPr>
            <a:t>Commission(NHC</a:t>
          </a:r>
          <a:r>
            <a:rPr lang="en-US" altLang="zh-CN" sz="2300" b="1" kern="1200" dirty="0"/>
            <a:t>)</a:t>
          </a:r>
          <a:endParaRPr lang="zh-CN" altLang="en-US" sz="2300" b="1" kern="1200" dirty="0"/>
        </a:p>
      </dgm:t>
    </dgm:pt>
    <dgm:pt modelId="{F604E6D1-2C68-9F4D-A519-2049467058BF}" type="parTrans" cxnId="{0386122B-901D-4CA2-8C31-3E42BFB05E5B}">
      <dgm:prSet/>
      <dgm:spPr/>
      <dgm:t>
        <a:bodyPr/>
        <a:lstStyle/>
        <a:p>
          <a:endParaRPr lang="zh-CN" altLang="en-US"/>
        </a:p>
      </dgm:t>
    </dgm:pt>
    <dgm:pt modelId="{F50E45D6-20E3-0D4A-83FB-BAD92B9F7DA3}" type="sibTrans" cxnId="{0386122B-901D-4CA2-8C31-3E42BFB05E5B}">
      <dgm:prSet/>
      <dgm:spPr/>
      <dgm:t>
        <a:bodyPr/>
        <a:lstStyle/>
        <a:p>
          <a:endParaRPr lang="zh-CN" altLang="en-US"/>
        </a:p>
      </dgm:t>
    </dgm:pt>
    <dgm:pt modelId="{E756857C-7651-7547-906D-17523BD984A9}">
      <dgm:prSet phldrT="[文本]" phldr="0" custT="1"/>
      <dgm:spPr/>
      <dgm:t>
        <a:bodyPr vert="horz" wrap="square"/>
        <a:lstStyle/>
        <a:p>
          <a:pPr>
            <a:lnSpc>
              <a:spcPct val="100000"/>
            </a:lnSpc>
            <a:spcBef>
              <a:spcPct val="0"/>
            </a:spcBef>
            <a:spcAft>
              <a:spcPct val="15000"/>
            </a:spcAft>
          </a:pPr>
          <a:r>
            <a:rPr lang="en-US" altLang="zh-CN" sz="2000" b="0" dirty="0"/>
            <a:t>C</a:t>
          </a:r>
          <a:r>
            <a:rPr lang="en-GB" altLang="zh-CN" sz="2000" dirty="0" err="1"/>
            <a:t>onducts</a:t>
          </a:r>
          <a:r>
            <a:rPr lang="en-GB" altLang="zh-CN" sz="2000" dirty="0"/>
            <a:t> risk assessments</a:t>
          </a:r>
          <a:r>
            <a:rPr lang="zh-CN" altLang="en-US" sz="2000" dirty="0"/>
            <a:t> </a:t>
          </a:r>
          <a:r>
            <a:rPr lang="en-US" altLang="zh-CN" sz="2000" dirty="0"/>
            <a:t>and</a:t>
          </a:r>
          <a:r>
            <a:rPr lang="zh-CN" altLang="en-US" sz="2000" dirty="0"/>
            <a:t> </a:t>
          </a:r>
          <a:r>
            <a:rPr lang="en-US" altLang="zh-CN" sz="2000" dirty="0"/>
            <a:t>sets</a:t>
          </a:r>
          <a:r>
            <a:rPr lang="en-GB" altLang="zh-CN" sz="2000" dirty="0"/>
            <a:t> national food safety standards</a:t>
          </a:r>
          <a:r>
            <a:rPr lang="en-US" altLang="zh-CN" sz="2000" dirty="0"/>
            <a:t>.</a:t>
          </a:r>
          <a:endParaRPr lang="zh-CN" altLang="en-US" sz="2000" dirty="0"/>
        </a:p>
      </dgm:t>
    </dgm:pt>
    <dgm:pt modelId="{B091532D-8401-C74D-91CA-52022DC60132}" type="parTrans" cxnId="{C95E55D3-BA7D-4703-9DA3-067497E8F7AF}">
      <dgm:prSet/>
      <dgm:spPr/>
      <dgm:t>
        <a:bodyPr/>
        <a:lstStyle/>
        <a:p>
          <a:endParaRPr lang="zh-CN" altLang="en-US"/>
        </a:p>
      </dgm:t>
    </dgm:pt>
    <dgm:pt modelId="{08CBA7EC-CFFE-5742-B753-2938C09B28E8}" type="sibTrans" cxnId="{C95E55D3-BA7D-4703-9DA3-067497E8F7AF}">
      <dgm:prSet/>
      <dgm:spPr/>
      <dgm:t>
        <a:bodyPr/>
        <a:lstStyle/>
        <a:p>
          <a:endParaRPr lang="zh-CN" altLang="en-US"/>
        </a:p>
      </dgm:t>
    </dgm:pt>
    <dgm:pt modelId="{95E58EFF-75C9-3643-818F-99BDDD62BFFA}">
      <dgm:prSet phldrT="[文本]" phldr="0" custT="0"/>
      <dgm:spPr/>
      <dgm:t>
        <a:bodyPr vert="horz" wrap="square"/>
        <a:lstStyle/>
        <a:p>
          <a:pPr>
            <a:lnSpc>
              <a:spcPct val="100000"/>
            </a:lnSpc>
            <a:spcBef>
              <a:spcPct val="0"/>
            </a:spcBef>
            <a:spcAft>
              <a:spcPct val="35000"/>
            </a:spcAft>
          </a:pPr>
          <a:r>
            <a:rPr lang="en-US" b="1" dirty="0"/>
            <a:t>State Administration for Market Regulation (SAMR)</a:t>
          </a:r>
        </a:p>
        <a:p>
          <a:pPr>
            <a:lnSpc>
              <a:spcPct val="100000"/>
            </a:lnSpc>
            <a:spcBef>
              <a:spcPct val="0"/>
            </a:spcBef>
            <a:spcAft>
              <a:spcPct val="35000"/>
            </a:spcAft>
          </a:pPr>
          <a:r>
            <a:rPr lang="en-US" altLang="zh-CN" b="1" dirty="0"/>
            <a:t>General Administration of Customs of China(GACC)</a:t>
          </a:r>
        </a:p>
      </dgm:t>
    </dgm:pt>
    <dgm:pt modelId="{CB1B05D3-2C2A-8B44-A134-8B3704AF554C}" type="parTrans" cxnId="{89999885-DC1D-422C-B1AB-FCF42D64EE2C}">
      <dgm:prSet/>
      <dgm:spPr/>
      <dgm:t>
        <a:bodyPr/>
        <a:lstStyle/>
        <a:p>
          <a:endParaRPr lang="zh-CN" altLang="en-US"/>
        </a:p>
      </dgm:t>
    </dgm:pt>
    <dgm:pt modelId="{D4CFE282-E576-5140-8C91-5F6D57251991}" type="sibTrans" cxnId="{89999885-DC1D-422C-B1AB-FCF42D64EE2C}">
      <dgm:prSet/>
      <dgm:spPr/>
      <dgm:t>
        <a:bodyPr/>
        <a:lstStyle/>
        <a:p>
          <a:endParaRPr lang="zh-CN" altLang="en-US"/>
        </a:p>
      </dgm:t>
    </dgm:pt>
    <dgm:pt modelId="{0D500721-3FB8-6C4A-A17E-B182EF235FA3}">
      <dgm:prSet phldrT="[文本]" phldr="0" custT="1"/>
      <dgm:spPr/>
      <dgm:t>
        <a:bodyPr vert="horz" wrap="square"/>
        <a:lstStyle/>
        <a:p>
          <a:pPr>
            <a:lnSpc>
              <a:spcPct val="100000"/>
            </a:lnSpc>
            <a:spcBef>
              <a:spcPct val="0"/>
            </a:spcBef>
            <a:spcAft>
              <a:spcPct val="15000"/>
            </a:spcAft>
          </a:pPr>
          <a:r>
            <a:rPr lang="en-US" sz="2000" dirty="0"/>
            <a:t>Ensures food safety enforcement and compliance across the food supply chain, from production to retail.</a:t>
          </a:r>
        </a:p>
      </dgm:t>
    </dgm:pt>
    <dgm:pt modelId="{1B834E11-D262-BA49-A835-288C50CFCFCF}" type="parTrans" cxnId="{5D0E22EA-8B26-4AAF-9221-6E121BB5F541}">
      <dgm:prSet/>
      <dgm:spPr/>
      <dgm:t>
        <a:bodyPr/>
        <a:lstStyle/>
        <a:p>
          <a:endParaRPr lang="zh-CN" altLang="en-US"/>
        </a:p>
      </dgm:t>
    </dgm:pt>
    <dgm:pt modelId="{4FB233C6-FF9C-A44B-9002-C089A0DD16D2}" type="sibTrans" cxnId="{5D0E22EA-8B26-4AAF-9221-6E121BB5F541}">
      <dgm:prSet/>
      <dgm:spPr/>
      <dgm:t>
        <a:bodyPr/>
        <a:lstStyle/>
        <a:p>
          <a:endParaRPr lang="zh-CN" altLang="en-US"/>
        </a:p>
      </dgm:t>
    </dgm:pt>
    <dgm:pt modelId="{BECB723C-42B3-446E-AEAB-E8A5E5EE2ECA}">
      <dgm:prSet phldr="0" custT="1"/>
      <dgm:spPr/>
      <dgm:t>
        <a:bodyPr vert="horz" wrap="square"/>
        <a:lstStyle/>
        <a:p>
          <a:pPr>
            <a:lnSpc>
              <a:spcPct val="100000"/>
            </a:lnSpc>
            <a:spcBef>
              <a:spcPct val="0"/>
            </a:spcBef>
            <a:spcAft>
              <a:spcPct val="15000"/>
            </a:spcAft>
          </a:pPr>
          <a:r>
            <a:rPr lang="en-US" altLang="zh-CN" sz="2000" dirty="0"/>
            <a:t>Ensures food safety enforcement import and export.</a:t>
          </a:r>
        </a:p>
      </dgm:t>
    </dgm:pt>
    <dgm:pt modelId="{506CCFDC-8A39-401C-8D45-503C179344C6}" type="parTrans" cxnId="{9039141E-476C-4A02-B9B5-A9AAC3457612}">
      <dgm:prSet/>
      <dgm:spPr/>
    </dgm:pt>
    <dgm:pt modelId="{D2DDD42E-D735-46D5-8231-84B260CBF7E0}" type="sibTrans" cxnId="{9039141E-476C-4A02-B9B5-A9AAC3457612}">
      <dgm:prSet/>
      <dgm:spPr/>
    </dgm:pt>
    <dgm:pt modelId="{4E583E50-115A-6A42-8307-174D2AE3698B}" type="pres">
      <dgm:prSet presAssocID="{46525468-D1C7-6642-AB57-9AAF645D65D9}" presName="Name0" presStyleCnt="0">
        <dgm:presLayoutVars>
          <dgm:dir/>
          <dgm:animLvl val="lvl"/>
          <dgm:resizeHandles val="exact"/>
        </dgm:presLayoutVars>
      </dgm:prSet>
      <dgm:spPr/>
    </dgm:pt>
    <dgm:pt modelId="{C7713C8A-332E-1946-9B6D-22E58148952A}" type="pres">
      <dgm:prSet presAssocID="{E9C74775-3A12-2F44-AE7A-D09D264F5464}" presName="linNode" presStyleCnt="0"/>
      <dgm:spPr/>
    </dgm:pt>
    <dgm:pt modelId="{AE3144D7-CBE4-924C-9381-716240877B5B}" type="pres">
      <dgm:prSet presAssocID="{E9C74775-3A12-2F44-AE7A-D09D264F5464}" presName="parentText" presStyleLbl="node1" presStyleIdx="0" presStyleCnt="3" custScaleX="89938" custScaleY="95768">
        <dgm:presLayoutVars>
          <dgm:chMax val="1"/>
          <dgm:bulletEnabled val="1"/>
        </dgm:presLayoutVars>
      </dgm:prSet>
      <dgm:spPr/>
    </dgm:pt>
    <dgm:pt modelId="{3ED35F02-6AA5-7943-886B-0340C1C84C68}" type="pres">
      <dgm:prSet presAssocID="{E9C74775-3A12-2F44-AE7A-D09D264F5464}" presName="descendantText" presStyleLbl="alignAccFollowNode1" presStyleIdx="0" presStyleCnt="3">
        <dgm:presLayoutVars>
          <dgm:bulletEnabled val="1"/>
        </dgm:presLayoutVars>
      </dgm:prSet>
      <dgm:spPr/>
    </dgm:pt>
    <dgm:pt modelId="{F01BB009-43AF-C242-BC4B-4BC9FA08EC38}" type="pres">
      <dgm:prSet presAssocID="{98533549-B3DD-6E43-8D2E-531BBC191847}" presName="sp" presStyleCnt="0"/>
      <dgm:spPr/>
    </dgm:pt>
    <dgm:pt modelId="{EBB38DD5-B81D-C349-BCBC-316E3751E447}" type="pres">
      <dgm:prSet presAssocID="{94664618-55A2-2344-A70E-CF71AD6917B2}" presName="linNode" presStyleCnt="0"/>
      <dgm:spPr/>
    </dgm:pt>
    <dgm:pt modelId="{BF9543C0-00EE-164B-9AD2-75A51FC91692}" type="pres">
      <dgm:prSet presAssocID="{94664618-55A2-2344-A70E-CF71AD6917B2}" presName="parentText" presStyleLbl="node1" presStyleIdx="1" presStyleCnt="3" custScaleX="88926" custScaleY="96673" custLinFactNeighborX="228" custLinFactNeighborY="393">
        <dgm:presLayoutVars>
          <dgm:chMax val="1"/>
          <dgm:bulletEnabled val="1"/>
        </dgm:presLayoutVars>
      </dgm:prSet>
      <dgm:spPr/>
    </dgm:pt>
    <dgm:pt modelId="{AE277A95-07EE-5143-856C-439910DBF395}" type="pres">
      <dgm:prSet presAssocID="{94664618-55A2-2344-A70E-CF71AD6917B2}" presName="descendantText" presStyleLbl="alignAccFollowNode1" presStyleIdx="1" presStyleCnt="3" custScaleY="123251">
        <dgm:presLayoutVars>
          <dgm:bulletEnabled val="1"/>
        </dgm:presLayoutVars>
      </dgm:prSet>
      <dgm:spPr/>
    </dgm:pt>
    <dgm:pt modelId="{36D54F52-1C67-274E-92BF-6278AD84B608}" type="pres">
      <dgm:prSet presAssocID="{F50E45D6-20E3-0D4A-83FB-BAD92B9F7DA3}" presName="sp" presStyleCnt="0"/>
      <dgm:spPr/>
    </dgm:pt>
    <dgm:pt modelId="{49424511-5F5C-984A-85D7-8E5FB7643CC8}" type="pres">
      <dgm:prSet presAssocID="{95E58EFF-75C9-3643-818F-99BDDD62BFFA}" presName="linNode" presStyleCnt="0"/>
      <dgm:spPr/>
    </dgm:pt>
    <dgm:pt modelId="{75121E0C-FB7F-954B-9EC5-6FBAAE84434D}" type="pres">
      <dgm:prSet presAssocID="{95E58EFF-75C9-3643-818F-99BDDD62BFFA}" presName="parentText" presStyleLbl="node1" presStyleIdx="2" presStyleCnt="3" custScaleX="89413" custScaleY="200269">
        <dgm:presLayoutVars>
          <dgm:chMax val="1"/>
          <dgm:bulletEnabled val="1"/>
        </dgm:presLayoutVars>
      </dgm:prSet>
      <dgm:spPr/>
    </dgm:pt>
    <dgm:pt modelId="{5BABDC5C-2C45-5749-92F8-88573869FD5D}" type="pres">
      <dgm:prSet presAssocID="{95E58EFF-75C9-3643-818F-99BDDD62BFFA}" presName="descendantText" presStyleLbl="alignAccFollowNode1" presStyleIdx="2" presStyleCnt="3" custScaleY="204094">
        <dgm:presLayoutVars>
          <dgm:bulletEnabled val="1"/>
        </dgm:presLayoutVars>
      </dgm:prSet>
      <dgm:spPr/>
    </dgm:pt>
  </dgm:ptLst>
  <dgm:cxnLst>
    <dgm:cxn modelId="{9039141E-476C-4A02-B9B5-A9AAC3457612}" srcId="{95E58EFF-75C9-3643-818F-99BDDD62BFFA}" destId="{BECB723C-42B3-446E-AEAB-E8A5E5EE2ECA}" srcOrd="1" destOrd="0" parTransId="{506CCFDC-8A39-401C-8D45-503C179344C6}" sibTransId="{D2DDD42E-D735-46D5-8231-84B260CBF7E0}"/>
    <dgm:cxn modelId="{0386122B-901D-4CA2-8C31-3E42BFB05E5B}" srcId="{46525468-D1C7-6642-AB57-9AAF645D65D9}" destId="{94664618-55A2-2344-A70E-CF71AD6917B2}" srcOrd="1" destOrd="0" parTransId="{F604E6D1-2C68-9F4D-A519-2049467058BF}" sibTransId="{F50E45D6-20E3-0D4A-83FB-BAD92B9F7DA3}"/>
    <dgm:cxn modelId="{63305165-F4EC-4848-A22A-E1ED2130755D}" type="presOf" srcId="{0D500721-3FB8-6C4A-A17E-B182EF235FA3}" destId="{5BABDC5C-2C45-5749-92F8-88573869FD5D}" srcOrd="0" destOrd="0" presId="urn:microsoft.com/office/officeart/2005/8/layout/vList5"/>
    <dgm:cxn modelId="{89999885-DC1D-422C-B1AB-FCF42D64EE2C}" srcId="{46525468-D1C7-6642-AB57-9AAF645D65D9}" destId="{95E58EFF-75C9-3643-818F-99BDDD62BFFA}" srcOrd="2" destOrd="0" parTransId="{CB1B05D3-2C2A-8B44-A134-8B3704AF554C}" sibTransId="{D4CFE282-E576-5140-8C91-5F6D57251991}"/>
    <dgm:cxn modelId="{F6296087-FEF6-4586-8E79-16CBD97C4C61}" type="presOf" srcId="{FCD3FF73-C1B8-4F47-BA9F-33F2D3AC822C}" destId="{3ED35F02-6AA5-7943-886B-0340C1C84C68}" srcOrd="0" destOrd="0" presId="urn:microsoft.com/office/officeart/2005/8/layout/vList5"/>
    <dgm:cxn modelId="{9FB7A592-5E86-4D14-A840-70D5890256CC}" srcId="{46525468-D1C7-6642-AB57-9AAF645D65D9}" destId="{E9C74775-3A12-2F44-AE7A-D09D264F5464}" srcOrd="0" destOrd="0" parTransId="{60F4563E-97E5-2541-B319-B13579303FBA}" sibTransId="{98533549-B3DD-6E43-8D2E-531BBC191847}"/>
    <dgm:cxn modelId="{69AAF7A1-ED39-47A7-B9EF-BFB1BFB5F113}" type="presOf" srcId="{BECB723C-42B3-446E-AEAB-E8A5E5EE2ECA}" destId="{5BABDC5C-2C45-5749-92F8-88573869FD5D}" srcOrd="0" destOrd="1" presId="urn:microsoft.com/office/officeart/2005/8/layout/vList5"/>
    <dgm:cxn modelId="{61F80DBF-6AE9-4938-8730-D3A93A52C305}" type="presOf" srcId="{E756857C-7651-7547-906D-17523BD984A9}" destId="{AE277A95-07EE-5143-856C-439910DBF395}" srcOrd="0" destOrd="0" presId="urn:microsoft.com/office/officeart/2005/8/layout/vList5"/>
    <dgm:cxn modelId="{027618C3-0258-4270-95E6-68A1D0B0714F}" type="presOf" srcId="{95E58EFF-75C9-3643-818F-99BDDD62BFFA}" destId="{75121E0C-FB7F-954B-9EC5-6FBAAE84434D}" srcOrd="0" destOrd="0" presId="urn:microsoft.com/office/officeart/2005/8/layout/vList5"/>
    <dgm:cxn modelId="{C95E55D3-BA7D-4703-9DA3-067497E8F7AF}" srcId="{94664618-55A2-2344-A70E-CF71AD6917B2}" destId="{E756857C-7651-7547-906D-17523BD984A9}" srcOrd="0" destOrd="0" parTransId="{B091532D-8401-C74D-91CA-52022DC60132}" sibTransId="{08CBA7EC-CFFE-5742-B753-2938C09B28E8}"/>
    <dgm:cxn modelId="{0944A7E1-2E22-40DE-853D-D63391B38A4F}" type="presOf" srcId="{E9C74775-3A12-2F44-AE7A-D09D264F5464}" destId="{AE3144D7-CBE4-924C-9381-716240877B5B}" srcOrd="0" destOrd="0" presId="urn:microsoft.com/office/officeart/2005/8/layout/vList5"/>
    <dgm:cxn modelId="{5D0E22EA-8B26-4AAF-9221-6E121BB5F541}" srcId="{95E58EFF-75C9-3643-818F-99BDDD62BFFA}" destId="{0D500721-3FB8-6C4A-A17E-B182EF235FA3}" srcOrd="0" destOrd="0" parTransId="{1B834E11-D262-BA49-A835-288C50CFCFCF}" sibTransId="{4FB233C6-FF9C-A44B-9002-C089A0DD16D2}"/>
    <dgm:cxn modelId="{AFC08DEB-65FD-41DB-9AA0-1C3E5937216E}" srcId="{E9C74775-3A12-2F44-AE7A-D09D264F5464}" destId="{FCD3FF73-C1B8-4F47-BA9F-33F2D3AC822C}" srcOrd="0" destOrd="0" parTransId="{4226AF69-01B7-A841-9B7F-971445F94DEC}" sibTransId="{AFFBD8EF-DC4E-8B4C-B604-5966E5634B73}"/>
    <dgm:cxn modelId="{7E966AEE-0972-4177-B077-77D8DE2C95DE}" type="presOf" srcId="{46525468-D1C7-6642-AB57-9AAF645D65D9}" destId="{4E583E50-115A-6A42-8307-174D2AE3698B}" srcOrd="0" destOrd="0" presId="urn:microsoft.com/office/officeart/2005/8/layout/vList5"/>
    <dgm:cxn modelId="{2BA4D7EF-8DE4-4137-B8BC-2B2E0E79E0D6}" type="presOf" srcId="{94664618-55A2-2344-A70E-CF71AD6917B2}" destId="{BF9543C0-00EE-164B-9AD2-75A51FC91692}" srcOrd="0" destOrd="0" presId="urn:microsoft.com/office/officeart/2005/8/layout/vList5"/>
    <dgm:cxn modelId="{90C88D57-17AE-4E29-94D1-AE8468A1EE53}" type="presParOf" srcId="{4E583E50-115A-6A42-8307-174D2AE3698B}" destId="{C7713C8A-332E-1946-9B6D-22E58148952A}" srcOrd="0" destOrd="0" presId="urn:microsoft.com/office/officeart/2005/8/layout/vList5"/>
    <dgm:cxn modelId="{7A256072-79B1-416A-9746-E8379B8273A4}" type="presParOf" srcId="{C7713C8A-332E-1946-9B6D-22E58148952A}" destId="{AE3144D7-CBE4-924C-9381-716240877B5B}" srcOrd="0" destOrd="0" presId="urn:microsoft.com/office/officeart/2005/8/layout/vList5"/>
    <dgm:cxn modelId="{D018142D-9AEE-4605-93D6-50604C155980}" type="presParOf" srcId="{C7713C8A-332E-1946-9B6D-22E58148952A}" destId="{3ED35F02-6AA5-7943-886B-0340C1C84C68}" srcOrd="1" destOrd="0" presId="urn:microsoft.com/office/officeart/2005/8/layout/vList5"/>
    <dgm:cxn modelId="{185B757A-8275-4B2E-96BF-BDA6B85AD8F0}" type="presParOf" srcId="{4E583E50-115A-6A42-8307-174D2AE3698B}" destId="{F01BB009-43AF-C242-BC4B-4BC9FA08EC38}" srcOrd="1" destOrd="0" presId="urn:microsoft.com/office/officeart/2005/8/layout/vList5"/>
    <dgm:cxn modelId="{F3633A0E-6A6C-4D7E-B28F-9EB633960FCE}" type="presParOf" srcId="{4E583E50-115A-6A42-8307-174D2AE3698B}" destId="{EBB38DD5-B81D-C349-BCBC-316E3751E447}" srcOrd="2" destOrd="0" presId="urn:microsoft.com/office/officeart/2005/8/layout/vList5"/>
    <dgm:cxn modelId="{BA1DF02F-A8AD-4B93-AB0A-2D0C106A0FD6}" type="presParOf" srcId="{EBB38DD5-B81D-C349-BCBC-316E3751E447}" destId="{BF9543C0-00EE-164B-9AD2-75A51FC91692}" srcOrd="0" destOrd="0" presId="urn:microsoft.com/office/officeart/2005/8/layout/vList5"/>
    <dgm:cxn modelId="{969AC378-73D2-405E-813D-350D71D04F8A}" type="presParOf" srcId="{EBB38DD5-B81D-C349-BCBC-316E3751E447}" destId="{AE277A95-07EE-5143-856C-439910DBF395}" srcOrd="1" destOrd="0" presId="urn:microsoft.com/office/officeart/2005/8/layout/vList5"/>
    <dgm:cxn modelId="{9F83A19D-ADC6-462F-AEB5-C543A1D23CAB}" type="presParOf" srcId="{4E583E50-115A-6A42-8307-174D2AE3698B}" destId="{36D54F52-1C67-274E-92BF-6278AD84B608}" srcOrd="3" destOrd="0" presId="urn:microsoft.com/office/officeart/2005/8/layout/vList5"/>
    <dgm:cxn modelId="{2DFFB9EF-0991-4F1D-8A98-3D2A3F041AFB}" type="presParOf" srcId="{4E583E50-115A-6A42-8307-174D2AE3698B}" destId="{49424511-5F5C-984A-85D7-8E5FB7643CC8}" srcOrd="4" destOrd="0" presId="urn:microsoft.com/office/officeart/2005/8/layout/vList5"/>
    <dgm:cxn modelId="{73924072-F650-40D4-9143-DA6278EF47C0}" type="presParOf" srcId="{49424511-5F5C-984A-85D7-8E5FB7643CC8}" destId="{75121E0C-FB7F-954B-9EC5-6FBAAE84434D}" srcOrd="0" destOrd="0" presId="urn:microsoft.com/office/officeart/2005/8/layout/vList5"/>
    <dgm:cxn modelId="{18EA7DA4-E842-4420-91F8-AC6244FFF1AB}" type="presParOf" srcId="{49424511-5F5C-984A-85D7-8E5FB7643CC8}" destId="{5BABDC5C-2C45-5749-92F8-88573869FD5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C47BF1-7CEB-8343-81C0-A8C53C95A03B}" type="doc">
      <dgm:prSet loTypeId="urn:microsoft.com/office/officeart/2009/3/layout/DescendingProcess" loCatId="" qsTypeId="urn:microsoft.com/office/officeart/2005/8/quickstyle/3d1#1" qsCatId="3D" csTypeId="urn:microsoft.com/office/officeart/2005/8/colors/colorful2#3" csCatId="colorful" phldr="1"/>
      <dgm:spPr/>
      <dgm:t>
        <a:bodyPr/>
        <a:lstStyle/>
        <a:p>
          <a:endParaRPr lang="zh-CN" altLang="en-US"/>
        </a:p>
      </dgm:t>
    </dgm:pt>
    <dgm:pt modelId="{236E2575-75A1-E94F-BB6B-B25F8C3C8E5C}">
      <dgm:prSet phldrT="[文本]"/>
      <dgm:spPr/>
      <dgm:t>
        <a:bodyPr/>
        <a:lstStyle/>
        <a:p>
          <a:r>
            <a:rPr lang="en-US" altLang="zh-CN" dirty="0"/>
            <a:t>Farm</a:t>
          </a:r>
          <a:endParaRPr lang="zh-CN" altLang="en-US" dirty="0"/>
        </a:p>
      </dgm:t>
    </dgm:pt>
    <dgm:pt modelId="{F4207ECA-9165-944D-A44D-21CD06C49D5F}" type="parTrans" cxnId="{E63A44D0-0157-B64F-BF34-C7EB2BD7916A}">
      <dgm:prSet/>
      <dgm:spPr/>
      <dgm:t>
        <a:bodyPr/>
        <a:lstStyle/>
        <a:p>
          <a:endParaRPr lang="zh-CN" altLang="en-US"/>
        </a:p>
      </dgm:t>
    </dgm:pt>
    <dgm:pt modelId="{467414ED-7EA8-AF45-A0CA-2FD853A89945}" type="sibTrans" cxnId="{E63A44D0-0157-B64F-BF34-C7EB2BD7916A}">
      <dgm:prSet/>
      <dgm:spPr/>
      <dgm:t>
        <a:bodyPr/>
        <a:lstStyle/>
        <a:p>
          <a:endParaRPr lang="zh-CN" altLang="en-US"/>
        </a:p>
      </dgm:t>
    </dgm:pt>
    <dgm:pt modelId="{02EB56FA-F20A-8845-8D36-AA43A4C461AD}">
      <dgm:prSet phldrT="[文本]"/>
      <dgm:spPr/>
      <dgm:t>
        <a:bodyPr/>
        <a:lstStyle/>
        <a:p>
          <a:r>
            <a:rPr lang="en-US" altLang="zh-CN" dirty="0"/>
            <a:t>Table</a:t>
          </a:r>
          <a:endParaRPr lang="zh-CN" altLang="en-US" dirty="0"/>
        </a:p>
      </dgm:t>
    </dgm:pt>
    <dgm:pt modelId="{8E37C32E-F6AE-014A-892D-893BDEAAF81A}" type="parTrans" cxnId="{DE79E201-F27A-194A-8FFD-2002C7D8A797}">
      <dgm:prSet/>
      <dgm:spPr/>
      <dgm:t>
        <a:bodyPr/>
        <a:lstStyle/>
        <a:p>
          <a:endParaRPr lang="zh-CN" altLang="en-US"/>
        </a:p>
      </dgm:t>
    </dgm:pt>
    <dgm:pt modelId="{22F0F920-3189-1843-AE30-474C0D8C14CA}" type="sibTrans" cxnId="{DE79E201-F27A-194A-8FFD-2002C7D8A797}">
      <dgm:prSet/>
      <dgm:spPr/>
      <dgm:t>
        <a:bodyPr/>
        <a:lstStyle/>
        <a:p>
          <a:endParaRPr lang="zh-CN" altLang="en-US"/>
        </a:p>
      </dgm:t>
    </dgm:pt>
    <dgm:pt modelId="{3394AEAD-28C8-DC40-BC70-7763960DF9BB}" type="pres">
      <dgm:prSet presAssocID="{C5C47BF1-7CEB-8343-81C0-A8C53C95A03B}" presName="Name0" presStyleCnt="0">
        <dgm:presLayoutVars>
          <dgm:chMax val="7"/>
          <dgm:chPref val="5"/>
        </dgm:presLayoutVars>
      </dgm:prSet>
      <dgm:spPr/>
    </dgm:pt>
    <dgm:pt modelId="{B510255B-F33F-B149-A99E-2B233BCB8301}" type="pres">
      <dgm:prSet presAssocID="{C5C47BF1-7CEB-8343-81C0-A8C53C95A03B}" presName="arrowNode" presStyleLbl="node1" presStyleIdx="0" presStyleCnt="1" custAng="12488770" custFlipVert="1" custScaleX="70066" custScaleY="135044" custLinFactNeighborX="-3833" custLinFactNeighborY="16127"/>
      <dgm:spPr/>
    </dgm:pt>
    <dgm:pt modelId="{90F496A6-35B4-E740-BC10-C87C8D882965}" type="pres">
      <dgm:prSet presAssocID="{236E2575-75A1-E94F-BB6B-B25F8C3C8E5C}" presName="txNode1" presStyleLbl="revTx" presStyleIdx="0" presStyleCnt="2" custLinFactNeighborX="18930" custLinFactNeighborY="19283">
        <dgm:presLayoutVars>
          <dgm:bulletEnabled val="1"/>
        </dgm:presLayoutVars>
      </dgm:prSet>
      <dgm:spPr/>
    </dgm:pt>
    <dgm:pt modelId="{17AFDCE1-DCD6-EA4F-9AA0-3C5FA7C926FC}" type="pres">
      <dgm:prSet presAssocID="{02EB56FA-F20A-8845-8D36-AA43A4C461AD}" presName="txNode2" presStyleLbl="revTx" presStyleIdx="1" presStyleCnt="2" custScaleY="90462" custLinFactNeighborX="-100000" custLinFactNeighborY="83986">
        <dgm:presLayoutVars>
          <dgm:bulletEnabled val="1"/>
        </dgm:presLayoutVars>
      </dgm:prSet>
      <dgm:spPr/>
    </dgm:pt>
  </dgm:ptLst>
  <dgm:cxnLst>
    <dgm:cxn modelId="{DE79E201-F27A-194A-8FFD-2002C7D8A797}" srcId="{C5C47BF1-7CEB-8343-81C0-A8C53C95A03B}" destId="{02EB56FA-F20A-8845-8D36-AA43A4C461AD}" srcOrd="1" destOrd="0" parTransId="{8E37C32E-F6AE-014A-892D-893BDEAAF81A}" sibTransId="{22F0F920-3189-1843-AE30-474C0D8C14CA}"/>
    <dgm:cxn modelId="{4234BF21-1982-FA4D-B01E-F48B46DECA52}" type="presOf" srcId="{236E2575-75A1-E94F-BB6B-B25F8C3C8E5C}" destId="{90F496A6-35B4-E740-BC10-C87C8D882965}" srcOrd="0" destOrd="0" presId="urn:microsoft.com/office/officeart/2009/3/layout/DescendingProcess"/>
    <dgm:cxn modelId="{44F4946F-D9BE-8047-AE63-611281CE0C1E}" type="presOf" srcId="{02EB56FA-F20A-8845-8D36-AA43A4C461AD}" destId="{17AFDCE1-DCD6-EA4F-9AA0-3C5FA7C926FC}" srcOrd="0" destOrd="0" presId="urn:microsoft.com/office/officeart/2009/3/layout/DescendingProcess"/>
    <dgm:cxn modelId="{23871B55-4075-354E-B581-739B4088C770}" type="presOf" srcId="{C5C47BF1-7CEB-8343-81C0-A8C53C95A03B}" destId="{3394AEAD-28C8-DC40-BC70-7763960DF9BB}" srcOrd="0" destOrd="0" presId="urn:microsoft.com/office/officeart/2009/3/layout/DescendingProcess"/>
    <dgm:cxn modelId="{E63A44D0-0157-B64F-BF34-C7EB2BD7916A}" srcId="{C5C47BF1-7CEB-8343-81C0-A8C53C95A03B}" destId="{236E2575-75A1-E94F-BB6B-B25F8C3C8E5C}" srcOrd="0" destOrd="0" parTransId="{F4207ECA-9165-944D-A44D-21CD06C49D5F}" sibTransId="{467414ED-7EA8-AF45-A0CA-2FD853A89945}"/>
    <dgm:cxn modelId="{44EA8E3B-EF65-064D-8F75-CF47D687E738}" type="presParOf" srcId="{3394AEAD-28C8-DC40-BC70-7763960DF9BB}" destId="{B510255B-F33F-B149-A99E-2B233BCB8301}" srcOrd="0" destOrd="0" presId="urn:microsoft.com/office/officeart/2009/3/layout/DescendingProcess"/>
    <dgm:cxn modelId="{B64F338C-CD2D-FD4D-A309-A634FC5BC74B}" type="presParOf" srcId="{3394AEAD-28C8-DC40-BC70-7763960DF9BB}" destId="{90F496A6-35B4-E740-BC10-C87C8D882965}" srcOrd="1" destOrd="0" presId="urn:microsoft.com/office/officeart/2009/3/layout/DescendingProcess"/>
    <dgm:cxn modelId="{EAD7B771-AAAC-1F45-8B27-707038EEEF6C}" type="presParOf" srcId="{3394AEAD-28C8-DC40-BC70-7763960DF9BB}" destId="{17AFDCE1-DCD6-EA4F-9AA0-3C5FA7C926FC}" srcOrd="2" destOrd="0" presId="urn:microsoft.com/office/officeart/2009/3/layout/Descending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4022E1-8403-40F6-BBA2-C6003B8FCC74}" type="doc">
      <dgm:prSet loTypeId="urn:microsoft.com/office/officeart/2018/2/layout/IconVerticalSolidList" loCatId="icon" qsTypeId="urn:microsoft.com/office/officeart/2005/8/quickstyle/simple1#5" qsCatId="simple" csTypeId="urn:microsoft.com/office/officeart/2005/8/colors/colorful2#4" csCatId="colorful" phldr="1"/>
      <dgm:spPr/>
      <dgm:t>
        <a:bodyPr/>
        <a:lstStyle/>
        <a:p>
          <a:endParaRPr lang="en-US"/>
        </a:p>
      </dgm:t>
    </dgm:pt>
    <dgm:pt modelId="{4AE1509C-6D40-4A76-9B5B-2FD55514D1A2}">
      <dgm:prSet/>
      <dgm:spPr/>
      <dgm:t>
        <a:bodyPr/>
        <a:lstStyle/>
        <a:p>
          <a:pPr>
            <a:lnSpc>
              <a:spcPct val="100000"/>
            </a:lnSpc>
          </a:pPr>
          <a:r>
            <a:rPr lang="en-GB" altLang="zh-CN" dirty="0"/>
            <a:t>CFSA was established in </a:t>
          </a:r>
          <a:r>
            <a:rPr lang="en-GB" altLang="zh-CN" b="1" dirty="0"/>
            <a:t>2012</a:t>
          </a:r>
          <a:r>
            <a:rPr lang="en-GB" altLang="zh-CN" dirty="0"/>
            <a:t> in response to China’s growing need for </a:t>
          </a:r>
          <a:r>
            <a:rPr lang="en-GB" altLang="zh-CN" b="1" dirty="0"/>
            <a:t>scientific risk assessments</a:t>
          </a:r>
          <a:r>
            <a:rPr lang="en-GB" altLang="zh-CN" dirty="0"/>
            <a:t> in food safety.</a:t>
          </a:r>
          <a:endParaRPr lang="en-US" dirty="0"/>
        </a:p>
      </dgm:t>
    </dgm:pt>
    <dgm:pt modelId="{6D80692C-0E41-420E-AA69-CA75249C1A00}" type="parTrans" cxnId="{0E7486F3-1B20-4053-AB9C-1886F45AB608}">
      <dgm:prSet/>
      <dgm:spPr/>
      <dgm:t>
        <a:bodyPr/>
        <a:lstStyle/>
        <a:p>
          <a:endParaRPr lang="en-US"/>
        </a:p>
      </dgm:t>
    </dgm:pt>
    <dgm:pt modelId="{C7945ADE-4BD3-4341-98E0-4D92B2C51A99}" type="sibTrans" cxnId="{0E7486F3-1B20-4053-AB9C-1886F45AB608}">
      <dgm:prSet/>
      <dgm:spPr/>
      <dgm:t>
        <a:bodyPr/>
        <a:lstStyle/>
        <a:p>
          <a:endParaRPr lang="en-US"/>
        </a:p>
      </dgm:t>
    </dgm:pt>
    <dgm:pt modelId="{DF3A6A43-637E-4140-852D-E9764F0423A3}">
      <dgm:prSet/>
      <dgm:spPr/>
      <dgm:t>
        <a:bodyPr/>
        <a:lstStyle/>
        <a:p>
          <a:pPr>
            <a:lnSpc>
              <a:spcPct val="100000"/>
            </a:lnSpc>
          </a:pPr>
          <a:r>
            <a:rPr lang="en-GB" altLang="zh-CN" dirty="0"/>
            <a:t>Created under the </a:t>
          </a:r>
          <a:r>
            <a:rPr lang="en-GB" altLang="zh-CN" b="1" dirty="0"/>
            <a:t>National Health Commission</a:t>
          </a:r>
          <a:r>
            <a:rPr lang="en-GB" altLang="zh-CN" dirty="0"/>
            <a:t> (formerly the Ministry of Health), CFSA’s mission is to enhance China’s food safety system through </a:t>
          </a:r>
          <a:r>
            <a:rPr lang="en-GB" altLang="zh-CN" b="1" dirty="0"/>
            <a:t>evidence-based research</a:t>
          </a:r>
          <a:r>
            <a:rPr lang="en-GB" altLang="zh-CN" dirty="0"/>
            <a:t> and risk assessments.</a:t>
          </a:r>
          <a:endParaRPr lang="en-US" dirty="0"/>
        </a:p>
      </dgm:t>
    </dgm:pt>
    <dgm:pt modelId="{4581D4D4-DBCF-4976-BFF5-356F65F74C26}" type="parTrans" cxnId="{59E554E0-5DE4-4693-B9E9-3E6F8D0460BE}">
      <dgm:prSet/>
      <dgm:spPr/>
      <dgm:t>
        <a:bodyPr/>
        <a:lstStyle/>
        <a:p>
          <a:endParaRPr lang="en-US"/>
        </a:p>
      </dgm:t>
    </dgm:pt>
    <dgm:pt modelId="{B6371CA0-49C6-4E65-9D8E-78AAFC9FB7A8}" type="sibTrans" cxnId="{59E554E0-5DE4-4693-B9E9-3E6F8D0460BE}">
      <dgm:prSet/>
      <dgm:spPr/>
      <dgm:t>
        <a:bodyPr/>
        <a:lstStyle/>
        <a:p>
          <a:endParaRPr lang="en-US"/>
        </a:p>
      </dgm:t>
    </dgm:pt>
    <dgm:pt modelId="{0BC59004-4B82-914D-BEB1-58E89646A67D}">
      <dgm:prSet/>
      <dgm:spPr/>
      <dgm:t>
        <a:bodyPr/>
        <a:lstStyle/>
        <a:p>
          <a:pPr>
            <a:lnSpc>
              <a:spcPct val="100000"/>
            </a:lnSpc>
          </a:pPr>
          <a:r>
            <a:rPr lang="en-GB" altLang="zh-CN" b="1" dirty="0"/>
            <a:t>CFSA is the first and only national-level dedicated center</a:t>
          </a:r>
          <a:r>
            <a:rPr lang="en-GB" altLang="zh-CN" dirty="0"/>
            <a:t> in China focused on conducting </a:t>
          </a:r>
          <a:r>
            <a:rPr lang="en-GB" altLang="zh-CN" b="1" dirty="0"/>
            <a:t>scientific risk assessments</a:t>
          </a:r>
          <a:r>
            <a:rPr lang="en-GB" altLang="zh-CN" dirty="0"/>
            <a:t> for food safety, playing a critical role in strengthening the food safety system.</a:t>
          </a:r>
          <a:endParaRPr lang="en-US" dirty="0"/>
        </a:p>
      </dgm:t>
    </dgm:pt>
    <dgm:pt modelId="{435030D5-F8AF-4E4D-B6C1-0CB8BDA71F43}" type="parTrans" cxnId="{C23CF712-E49C-044C-BA2B-4F9FC577CBEB}">
      <dgm:prSet/>
      <dgm:spPr/>
      <dgm:t>
        <a:bodyPr/>
        <a:lstStyle/>
        <a:p>
          <a:endParaRPr lang="zh-CN" altLang="en-US"/>
        </a:p>
      </dgm:t>
    </dgm:pt>
    <dgm:pt modelId="{800EF757-9B0B-D14B-A787-516C143CE77D}" type="sibTrans" cxnId="{C23CF712-E49C-044C-BA2B-4F9FC577CBEB}">
      <dgm:prSet/>
      <dgm:spPr/>
      <dgm:t>
        <a:bodyPr/>
        <a:lstStyle/>
        <a:p>
          <a:endParaRPr lang="zh-CN" altLang="en-US"/>
        </a:p>
      </dgm:t>
    </dgm:pt>
    <dgm:pt modelId="{18C46738-8A29-4B95-B97A-5F3AA3032945}" type="pres">
      <dgm:prSet presAssocID="{934022E1-8403-40F6-BBA2-C6003B8FCC74}" presName="root" presStyleCnt="0">
        <dgm:presLayoutVars>
          <dgm:dir/>
          <dgm:resizeHandles val="exact"/>
        </dgm:presLayoutVars>
      </dgm:prSet>
      <dgm:spPr/>
    </dgm:pt>
    <dgm:pt modelId="{358A1CFD-EAEC-4F27-BDFC-3B38805FF68E}" type="pres">
      <dgm:prSet presAssocID="{4AE1509C-6D40-4A76-9B5B-2FD55514D1A2}" presName="compNode" presStyleCnt="0"/>
      <dgm:spPr/>
    </dgm:pt>
    <dgm:pt modelId="{B847615D-0962-472F-A753-426AB89B9515}" type="pres">
      <dgm:prSet presAssocID="{4AE1509C-6D40-4A76-9B5B-2FD55514D1A2}" presName="bgRect" presStyleLbl="bgShp" presStyleIdx="0" presStyleCnt="3"/>
      <dgm:spPr/>
    </dgm:pt>
    <dgm:pt modelId="{47251A8A-F063-4986-8070-E795D9A6255B}" type="pres">
      <dgm:prSet presAssocID="{4AE1509C-6D40-4A76-9B5B-2FD55514D1A2}" presName="iconRect" presStyleLbl="node1" presStyleIdx="0" presStyleCnt="3"/>
      <dgm:spPr>
        <a:blipFill>
          <a:blip xmlns:r="http://schemas.openxmlformats.org/officeDocument/2006/relationships" r:embed="rId1"/>
          <a:srcRect/>
          <a:stretch>
            <a:fillRect l="-12000" r="-12000"/>
          </a:stretch>
        </a:blipFill>
      </dgm:spPr>
    </dgm:pt>
    <dgm:pt modelId="{301CF1F8-60EA-4DA8-B447-3672D940A333}" type="pres">
      <dgm:prSet presAssocID="{4AE1509C-6D40-4A76-9B5B-2FD55514D1A2}" presName="spaceRect" presStyleCnt="0"/>
      <dgm:spPr/>
    </dgm:pt>
    <dgm:pt modelId="{E013EB26-AB78-4594-A18D-8938E3CCB44A}" type="pres">
      <dgm:prSet presAssocID="{4AE1509C-6D40-4A76-9B5B-2FD55514D1A2}" presName="parTx" presStyleLbl="revTx" presStyleIdx="0" presStyleCnt="3" custScaleX="98209" custScaleY="94053">
        <dgm:presLayoutVars>
          <dgm:chMax val="0"/>
          <dgm:chPref val="0"/>
        </dgm:presLayoutVars>
      </dgm:prSet>
      <dgm:spPr/>
    </dgm:pt>
    <dgm:pt modelId="{26C1B104-2E77-4169-AD11-119529CE484E}" type="pres">
      <dgm:prSet presAssocID="{C7945ADE-4BD3-4341-98E0-4D92B2C51A99}" presName="sibTrans" presStyleCnt="0"/>
      <dgm:spPr/>
    </dgm:pt>
    <dgm:pt modelId="{54708D33-137A-4D0A-8EA1-8E216BC92B5D}" type="pres">
      <dgm:prSet presAssocID="{DF3A6A43-637E-4140-852D-E9764F0423A3}" presName="compNode" presStyleCnt="0"/>
      <dgm:spPr/>
    </dgm:pt>
    <dgm:pt modelId="{1F748B48-8603-4B62-8EB8-22F9631964F1}" type="pres">
      <dgm:prSet presAssocID="{DF3A6A43-637E-4140-852D-E9764F0423A3}" presName="bgRect" presStyleLbl="bgShp" presStyleIdx="1" presStyleCnt="3"/>
      <dgm:spPr/>
    </dgm:pt>
    <dgm:pt modelId="{EDD37035-7B31-4AF7-858F-8BBA47253C47}" type="pres">
      <dgm:prSet presAssocID="{DF3A6A43-637E-4140-852D-E9764F0423A3}"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pt>
    <dgm:pt modelId="{85540A44-FA27-4450-BD02-070FFAAC15FB}" type="pres">
      <dgm:prSet presAssocID="{DF3A6A43-637E-4140-852D-E9764F0423A3}" presName="spaceRect" presStyleCnt="0"/>
      <dgm:spPr/>
    </dgm:pt>
    <dgm:pt modelId="{A177856B-F940-44AE-9527-F320C6938E7C}" type="pres">
      <dgm:prSet presAssocID="{DF3A6A43-637E-4140-852D-E9764F0423A3}" presName="parTx" presStyleLbl="revTx" presStyleIdx="1" presStyleCnt="3">
        <dgm:presLayoutVars>
          <dgm:chMax val="0"/>
          <dgm:chPref val="0"/>
        </dgm:presLayoutVars>
      </dgm:prSet>
      <dgm:spPr/>
    </dgm:pt>
    <dgm:pt modelId="{5CD8AE73-3C64-8741-9701-3FAA571210E1}" type="pres">
      <dgm:prSet presAssocID="{B6371CA0-49C6-4E65-9D8E-78AAFC9FB7A8}" presName="sibTrans" presStyleCnt="0"/>
      <dgm:spPr/>
    </dgm:pt>
    <dgm:pt modelId="{521B4E4C-71BE-F345-B2F5-83892BEBFEEA}" type="pres">
      <dgm:prSet presAssocID="{0BC59004-4B82-914D-BEB1-58E89646A67D}" presName="compNode" presStyleCnt="0"/>
      <dgm:spPr/>
    </dgm:pt>
    <dgm:pt modelId="{79ACA103-C2F2-BC46-97F0-FD65479FCAD6}" type="pres">
      <dgm:prSet presAssocID="{0BC59004-4B82-914D-BEB1-58E89646A67D}" presName="bgRect" presStyleLbl="bgShp" presStyleIdx="2" presStyleCnt="3"/>
      <dgm:spPr/>
    </dgm:pt>
    <dgm:pt modelId="{91D642E6-BDBA-824E-80D7-D7D29D1CE2B2}" type="pres">
      <dgm:prSet presAssocID="{0BC59004-4B82-914D-BEB1-58E89646A67D}" presName="iconRect" presStyleLbl="node1" presStyleIdx="2" presStyleCnt="3"/>
      <dgm:spPr>
        <a:blipFill>
          <a:blip xmlns:r="http://schemas.openxmlformats.org/officeDocument/2006/relationships" r:embed="rId4"/>
          <a:srcRect/>
          <a:stretch>
            <a:fillRect l="-25000" r="-25000"/>
          </a:stretch>
        </a:blipFill>
      </dgm:spPr>
    </dgm:pt>
    <dgm:pt modelId="{DAE8B3EA-16CE-D949-9087-8B828A7BA0AB}" type="pres">
      <dgm:prSet presAssocID="{0BC59004-4B82-914D-BEB1-58E89646A67D}" presName="spaceRect" presStyleCnt="0"/>
      <dgm:spPr/>
    </dgm:pt>
    <dgm:pt modelId="{2F1A8C42-6CE8-8E45-AB51-8B8A3357D420}" type="pres">
      <dgm:prSet presAssocID="{0BC59004-4B82-914D-BEB1-58E89646A67D}" presName="parTx" presStyleLbl="revTx" presStyleIdx="2" presStyleCnt="3">
        <dgm:presLayoutVars>
          <dgm:chMax val="0"/>
          <dgm:chPref val="0"/>
        </dgm:presLayoutVars>
      </dgm:prSet>
      <dgm:spPr/>
    </dgm:pt>
  </dgm:ptLst>
  <dgm:cxnLst>
    <dgm:cxn modelId="{C23CF712-E49C-044C-BA2B-4F9FC577CBEB}" srcId="{934022E1-8403-40F6-BBA2-C6003B8FCC74}" destId="{0BC59004-4B82-914D-BEB1-58E89646A67D}" srcOrd="2" destOrd="0" parTransId="{435030D5-F8AF-4E4D-B6C1-0CB8BDA71F43}" sibTransId="{800EF757-9B0B-D14B-A787-516C143CE77D}"/>
    <dgm:cxn modelId="{E647E86D-40BA-4883-ADDD-891D1C45E46C}" type="presOf" srcId="{934022E1-8403-40F6-BBA2-C6003B8FCC74}" destId="{18C46738-8A29-4B95-B97A-5F3AA3032945}" srcOrd="0" destOrd="0" presId="urn:microsoft.com/office/officeart/2018/2/layout/IconVerticalSolidList"/>
    <dgm:cxn modelId="{96BE1085-5BEC-C645-8A5C-B89B6C14F962}" type="presOf" srcId="{0BC59004-4B82-914D-BEB1-58E89646A67D}" destId="{2F1A8C42-6CE8-8E45-AB51-8B8A3357D420}" srcOrd="0" destOrd="0" presId="urn:microsoft.com/office/officeart/2018/2/layout/IconVerticalSolidList"/>
    <dgm:cxn modelId="{B450A3C9-D621-47EB-AAB1-D64214418B26}" type="presOf" srcId="{4AE1509C-6D40-4A76-9B5B-2FD55514D1A2}" destId="{E013EB26-AB78-4594-A18D-8938E3CCB44A}" srcOrd="0" destOrd="0" presId="urn:microsoft.com/office/officeart/2018/2/layout/IconVerticalSolidList"/>
    <dgm:cxn modelId="{A11290D1-667A-4DF9-8D3A-6637AC92E5D9}" type="presOf" srcId="{DF3A6A43-637E-4140-852D-E9764F0423A3}" destId="{A177856B-F940-44AE-9527-F320C6938E7C}" srcOrd="0" destOrd="0" presId="urn:microsoft.com/office/officeart/2018/2/layout/IconVerticalSolidList"/>
    <dgm:cxn modelId="{59E554E0-5DE4-4693-B9E9-3E6F8D0460BE}" srcId="{934022E1-8403-40F6-BBA2-C6003B8FCC74}" destId="{DF3A6A43-637E-4140-852D-E9764F0423A3}" srcOrd="1" destOrd="0" parTransId="{4581D4D4-DBCF-4976-BFF5-356F65F74C26}" sibTransId="{B6371CA0-49C6-4E65-9D8E-78AAFC9FB7A8}"/>
    <dgm:cxn modelId="{0E7486F3-1B20-4053-AB9C-1886F45AB608}" srcId="{934022E1-8403-40F6-BBA2-C6003B8FCC74}" destId="{4AE1509C-6D40-4A76-9B5B-2FD55514D1A2}" srcOrd="0" destOrd="0" parTransId="{6D80692C-0E41-420E-AA69-CA75249C1A00}" sibTransId="{C7945ADE-4BD3-4341-98E0-4D92B2C51A99}"/>
    <dgm:cxn modelId="{302041CF-CE77-432F-B0A6-370CB21AED98}" type="presParOf" srcId="{18C46738-8A29-4B95-B97A-5F3AA3032945}" destId="{358A1CFD-EAEC-4F27-BDFC-3B38805FF68E}" srcOrd="0" destOrd="0" presId="urn:microsoft.com/office/officeart/2018/2/layout/IconVerticalSolidList"/>
    <dgm:cxn modelId="{20AA46CE-FE61-442C-AD2E-D83640A489C6}" type="presParOf" srcId="{358A1CFD-EAEC-4F27-BDFC-3B38805FF68E}" destId="{B847615D-0962-472F-A753-426AB89B9515}" srcOrd="0" destOrd="0" presId="urn:microsoft.com/office/officeart/2018/2/layout/IconVerticalSolidList"/>
    <dgm:cxn modelId="{54A09ED0-AD97-468C-9377-B206EB56C8BF}" type="presParOf" srcId="{358A1CFD-EAEC-4F27-BDFC-3B38805FF68E}" destId="{47251A8A-F063-4986-8070-E795D9A6255B}" srcOrd="1" destOrd="0" presId="urn:microsoft.com/office/officeart/2018/2/layout/IconVerticalSolidList"/>
    <dgm:cxn modelId="{4CBB6C6B-6C70-41DB-8470-E454671C31F7}" type="presParOf" srcId="{358A1CFD-EAEC-4F27-BDFC-3B38805FF68E}" destId="{301CF1F8-60EA-4DA8-B447-3672D940A333}" srcOrd="2" destOrd="0" presId="urn:microsoft.com/office/officeart/2018/2/layout/IconVerticalSolidList"/>
    <dgm:cxn modelId="{9346BC74-007A-4FE0-B721-DE7F6233D792}" type="presParOf" srcId="{358A1CFD-EAEC-4F27-BDFC-3B38805FF68E}" destId="{E013EB26-AB78-4594-A18D-8938E3CCB44A}" srcOrd="3" destOrd="0" presId="urn:microsoft.com/office/officeart/2018/2/layout/IconVerticalSolidList"/>
    <dgm:cxn modelId="{C7816A34-4F33-4D1B-BAEB-B110C6A8AF6D}" type="presParOf" srcId="{18C46738-8A29-4B95-B97A-5F3AA3032945}" destId="{26C1B104-2E77-4169-AD11-119529CE484E}" srcOrd="1" destOrd="0" presId="urn:microsoft.com/office/officeart/2018/2/layout/IconVerticalSolidList"/>
    <dgm:cxn modelId="{38673D09-569C-4EEC-B0B6-3657CDB65616}" type="presParOf" srcId="{18C46738-8A29-4B95-B97A-5F3AA3032945}" destId="{54708D33-137A-4D0A-8EA1-8E216BC92B5D}" srcOrd="2" destOrd="0" presId="urn:microsoft.com/office/officeart/2018/2/layout/IconVerticalSolidList"/>
    <dgm:cxn modelId="{E15BB294-9B7C-4C3E-BA7C-ED167DB3CD8F}" type="presParOf" srcId="{54708D33-137A-4D0A-8EA1-8E216BC92B5D}" destId="{1F748B48-8603-4B62-8EB8-22F9631964F1}" srcOrd="0" destOrd="0" presId="urn:microsoft.com/office/officeart/2018/2/layout/IconVerticalSolidList"/>
    <dgm:cxn modelId="{3EA85A11-5926-448C-A0F2-3A0B2723A49E}" type="presParOf" srcId="{54708D33-137A-4D0A-8EA1-8E216BC92B5D}" destId="{EDD37035-7B31-4AF7-858F-8BBA47253C47}" srcOrd="1" destOrd="0" presId="urn:microsoft.com/office/officeart/2018/2/layout/IconVerticalSolidList"/>
    <dgm:cxn modelId="{772290D3-EEFD-4521-8BB5-0D947743DADF}" type="presParOf" srcId="{54708D33-137A-4D0A-8EA1-8E216BC92B5D}" destId="{85540A44-FA27-4450-BD02-070FFAAC15FB}" srcOrd="2" destOrd="0" presId="urn:microsoft.com/office/officeart/2018/2/layout/IconVerticalSolidList"/>
    <dgm:cxn modelId="{82070599-AB29-4D01-B0AA-0520633DF6FF}" type="presParOf" srcId="{54708D33-137A-4D0A-8EA1-8E216BC92B5D}" destId="{A177856B-F940-44AE-9527-F320C6938E7C}" srcOrd="3" destOrd="0" presId="urn:microsoft.com/office/officeart/2018/2/layout/IconVerticalSolidList"/>
    <dgm:cxn modelId="{727796D1-87E0-674A-B3D3-A236C0418EF8}" type="presParOf" srcId="{18C46738-8A29-4B95-B97A-5F3AA3032945}" destId="{5CD8AE73-3C64-8741-9701-3FAA571210E1}" srcOrd="3" destOrd="0" presId="urn:microsoft.com/office/officeart/2018/2/layout/IconVerticalSolidList"/>
    <dgm:cxn modelId="{92938220-1377-764E-A923-2B9B6F107528}" type="presParOf" srcId="{18C46738-8A29-4B95-B97A-5F3AA3032945}" destId="{521B4E4C-71BE-F345-B2F5-83892BEBFEEA}" srcOrd="4" destOrd="0" presId="urn:microsoft.com/office/officeart/2018/2/layout/IconVerticalSolidList"/>
    <dgm:cxn modelId="{6ABF4E1E-2201-504C-A7FB-90B082489457}" type="presParOf" srcId="{521B4E4C-71BE-F345-B2F5-83892BEBFEEA}" destId="{79ACA103-C2F2-BC46-97F0-FD65479FCAD6}" srcOrd="0" destOrd="0" presId="urn:microsoft.com/office/officeart/2018/2/layout/IconVerticalSolidList"/>
    <dgm:cxn modelId="{362D9EA6-3935-E04B-B975-F421B4244B6B}" type="presParOf" srcId="{521B4E4C-71BE-F345-B2F5-83892BEBFEEA}" destId="{91D642E6-BDBA-824E-80D7-D7D29D1CE2B2}" srcOrd="1" destOrd="0" presId="urn:microsoft.com/office/officeart/2018/2/layout/IconVerticalSolidList"/>
    <dgm:cxn modelId="{9A617880-CDAA-434F-9C5D-40D1E3E8BD2A}" type="presParOf" srcId="{521B4E4C-71BE-F345-B2F5-83892BEBFEEA}" destId="{DAE8B3EA-16CE-D949-9087-8B828A7BA0AB}" srcOrd="2" destOrd="0" presId="urn:microsoft.com/office/officeart/2018/2/layout/IconVerticalSolidList"/>
    <dgm:cxn modelId="{8E77BA13-E855-E242-AE81-A6BE2E7CF644}" type="presParOf" srcId="{521B4E4C-71BE-F345-B2F5-83892BEBFEEA}" destId="{2F1A8C42-6CE8-8E45-AB51-8B8A3357D4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19CF3C-8041-C548-86E7-D82AC0B30462}" type="doc">
      <dgm:prSet loTypeId="urn:microsoft.com/office/officeart/2005/8/layout/radial6#1" loCatId="" qsTypeId="urn:microsoft.com/office/officeart/2005/8/quickstyle/simple1#6" qsCatId="simple" csTypeId="urn:microsoft.com/office/officeart/2005/8/colors/accent3_5#1" csCatId="accent3" phldr="1"/>
      <dgm:spPr/>
      <dgm:t>
        <a:bodyPr/>
        <a:lstStyle/>
        <a:p>
          <a:endParaRPr lang="zh-CN" altLang="en-US"/>
        </a:p>
      </dgm:t>
    </dgm:pt>
    <dgm:pt modelId="{62F8F7C7-3446-654D-85D8-36A612BDA520}">
      <dgm:prSet phldrT="[文本]" phldr="0" custT="1"/>
      <dgm:spPr/>
      <dgm:t>
        <a:bodyPr vert="horz" wrap="square"/>
        <a:lstStyle/>
        <a:p>
          <a:pPr>
            <a:lnSpc>
              <a:spcPct val="100000"/>
            </a:lnSpc>
            <a:spcBef>
              <a:spcPct val="0"/>
            </a:spcBef>
            <a:spcAft>
              <a:spcPct val="35000"/>
            </a:spcAft>
          </a:pPr>
          <a:r>
            <a:rPr lang="en-US" altLang="zh-CN" sz="1400" b="1">
              <a:latin typeface="黑体" panose="02010609060101010101" pitchFamily="49" charset="-122"/>
              <a:ea typeface="黑体" panose="02010609060101010101" pitchFamily="49" charset="-122"/>
            </a:rPr>
            <a:t>Core</a:t>
          </a:r>
          <a:r>
            <a:rPr lang="zh-CN" altLang="en-US" sz="1400" b="1">
              <a:latin typeface="黑体" panose="02010609060101010101" pitchFamily="49" charset="-122"/>
              <a:ea typeface="黑体" panose="02010609060101010101" pitchFamily="49" charset="-122"/>
            </a:rPr>
            <a:t> </a:t>
          </a:r>
          <a:endParaRPr lang="en-US" altLang="zh-CN" sz="1400" b="1">
            <a:latin typeface="黑体" panose="02010609060101010101" pitchFamily="49" charset="-122"/>
            <a:ea typeface="黑体" panose="02010609060101010101" pitchFamily="49" charset="-122"/>
          </a:endParaRPr>
        </a:p>
        <a:p>
          <a:pPr>
            <a:lnSpc>
              <a:spcPct val="100000"/>
            </a:lnSpc>
            <a:spcBef>
              <a:spcPct val="0"/>
            </a:spcBef>
            <a:spcAft>
              <a:spcPct val="35000"/>
            </a:spcAft>
          </a:pPr>
          <a:r>
            <a:rPr lang="en-US" altLang="zh-CN" sz="1400" b="1">
              <a:latin typeface="黑体" panose="02010609060101010101" pitchFamily="49" charset="-122"/>
              <a:ea typeface="黑体" panose="02010609060101010101" pitchFamily="49" charset="-122"/>
            </a:rPr>
            <a:t>responsibilities </a:t>
          </a:r>
          <a:r>
            <a:rPr lang="zh-CN" altLang="en-US" sz="1400" b="1">
              <a:latin typeface="黑体" panose="02010609060101010101" pitchFamily="49" charset="-122"/>
              <a:ea typeface="黑体" panose="02010609060101010101" pitchFamily="49" charset="-122"/>
            </a:rPr>
            <a:t> </a:t>
          </a:r>
          <a:endParaRPr lang="zh-CN" altLang="en-US" sz="1400" b="1" dirty="0">
            <a:latin typeface="黑体" panose="02010609060101010101" pitchFamily="49" charset="-122"/>
            <a:ea typeface="黑体" panose="02010609060101010101" pitchFamily="49" charset="-122"/>
          </a:endParaRPr>
        </a:p>
      </dgm:t>
    </dgm:pt>
    <dgm:pt modelId="{7A2D51C7-220D-1D49-9D8A-B58E69FA617C}" type="parTrans" cxnId="{3F9275E1-E530-488F-8628-3C8419AA5F3F}">
      <dgm:prSet/>
      <dgm:spPr/>
      <dgm:t>
        <a:bodyPr/>
        <a:lstStyle/>
        <a:p>
          <a:endParaRPr lang="zh-CN" altLang="en-US" sz="1400" b="1">
            <a:latin typeface="黑体" panose="02010609060101010101" pitchFamily="49" charset="-122"/>
            <a:ea typeface="黑体" panose="02010609060101010101" pitchFamily="49" charset="-122"/>
          </a:endParaRPr>
        </a:p>
      </dgm:t>
    </dgm:pt>
    <dgm:pt modelId="{63245EB5-E6F9-D844-9110-7F2D531CAAAF}" type="sibTrans" cxnId="{3F9275E1-E530-488F-8628-3C8419AA5F3F}">
      <dgm:prSet/>
      <dgm:spPr/>
      <dgm:t>
        <a:bodyPr/>
        <a:lstStyle/>
        <a:p>
          <a:endParaRPr lang="zh-CN" altLang="en-US" sz="1400" b="1">
            <a:latin typeface="黑体" panose="02010609060101010101" pitchFamily="49" charset="-122"/>
            <a:ea typeface="黑体" panose="02010609060101010101" pitchFamily="49" charset="-122"/>
          </a:endParaRPr>
        </a:p>
      </dgm:t>
    </dgm:pt>
    <dgm:pt modelId="{59FEAC67-1834-7146-8431-AD5D0AD9744E}">
      <dgm:prSet phldrT="[文本]" phldr="0" custT="1"/>
      <dgm:spPr/>
      <dgm:t>
        <a:bodyPr vert="horz" wrap="square"/>
        <a:lstStyle/>
        <a:p>
          <a:pPr>
            <a:lnSpc>
              <a:spcPct val="100000"/>
            </a:lnSpc>
            <a:spcBef>
              <a:spcPct val="0"/>
            </a:spcBef>
            <a:spcAft>
              <a:spcPct val="35000"/>
            </a:spcAft>
          </a:pPr>
          <a:r>
            <a:rPr lang="en-US" altLang="zh-CN" sz="1400" b="1">
              <a:latin typeface="黑体" panose="02010609060101010101" pitchFamily="49" charset="-122"/>
              <a:ea typeface="黑体" panose="02010609060101010101" pitchFamily="49" charset="-122"/>
            </a:rPr>
            <a:t>Risk</a:t>
          </a:r>
          <a:r>
            <a:rPr lang="zh-CN" altLang="en-US" sz="1400" b="1">
              <a:latin typeface="黑体" panose="02010609060101010101" pitchFamily="49" charset="-122"/>
              <a:ea typeface="黑体" panose="02010609060101010101" pitchFamily="49" charset="-122"/>
            </a:rPr>
            <a:t> </a:t>
          </a:r>
          <a:r>
            <a:rPr lang="en-US" altLang="zh-CN" sz="1400" b="1">
              <a:latin typeface="黑体" panose="02010609060101010101" pitchFamily="49" charset="-122"/>
              <a:ea typeface="黑体" panose="02010609060101010101" pitchFamily="49" charset="-122"/>
            </a:rPr>
            <a:t>surveillance</a:t>
          </a:r>
          <a:endParaRPr lang="en-US" altLang="zh-CN" sz="1400" b="1" dirty="0">
            <a:latin typeface="黑体" panose="02010609060101010101" pitchFamily="49" charset="-122"/>
            <a:ea typeface="黑体" panose="02010609060101010101" pitchFamily="49" charset="-122"/>
          </a:endParaRPr>
        </a:p>
      </dgm:t>
    </dgm:pt>
    <dgm:pt modelId="{3CF2E610-2D12-E848-86B8-351ADB1AD981}" type="parTrans" cxnId="{7C18DEAB-2AA7-41BA-8655-081713D5E3B0}">
      <dgm:prSet/>
      <dgm:spPr/>
      <dgm:t>
        <a:bodyPr/>
        <a:lstStyle/>
        <a:p>
          <a:endParaRPr lang="zh-CN" altLang="en-US" sz="1400" b="1">
            <a:latin typeface="黑体" panose="02010609060101010101" pitchFamily="49" charset="-122"/>
            <a:ea typeface="黑体" panose="02010609060101010101" pitchFamily="49" charset="-122"/>
          </a:endParaRPr>
        </a:p>
      </dgm:t>
    </dgm:pt>
    <dgm:pt modelId="{FCE9B575-2E6A-4B42-BA09-C1B554DD37CA}" type="sibTrans" cxnId="{7C18DEAB-2AA7-41BA-8655-081713D5E3B0}">
      <dgm:prSet/>
      <dgm:spPr/>
      <dgm:t>
        <a:bodyPr/>
        <a:lstStyle/>
        <a:p>
          <a:endParaRPr lang="zh-CN" altLang="en-US" sz="1400" b="1">
            <a:latin typeface="黑体" panose="02010609060101010101" pitchFamily="49" charset="-122"/>
            <a:ea typeface="黑体" panose="02010609060101010101" pitchFamily="49" charset="-122"/>
          </a:endParaRPr>
        </a:p>
      </dgm:t>
    </dgm:pt>
    <dgm:pt modelId="{5F4894C9-19B6-5E45-B277-0F78717591AC}">
      <dgm:prSet phldrT="[文本]" custT="1"/>
      <dgm:spPr/>
      <dgm:t>
        <a:bodyPr/>
        <a:lstStyle/>
        <a:p>
          <a:r>
            <a:rPr lang="en-US" altLang="zh-CN" sz="1600" b="1">
              <a:latin typeface="黑体" panose="02010609060101010101" pitchFamily="49" charset="-122"/>
              <a:ea typeface="黑体" panose="02010609060101010101" pitchFamily="49" charset="-122"/>
            </a:rPr>
            <a:t>Risk</a:t>
          </a:r>
          <a:r>
            <a:rPr lang="zh-CN" altLang="en-US" sz="1600" b="1">
              <a:latin typeface="黑体" panose="02010609060101010101" pitchFamily="49" charset="-122"/>
              <a:ea typeface="黑体" panose="02010609060101010101" pitchFamily="49" charset="-122"/>
            </a:rPr>
            <a:t> </a:t>
          </a:r>
          <a:r>
            <a:rPr lang="en-US" altLang="zh-CN" sz="1600" b="1">
              <a:latin typeface="黑体" panose="02010609060101010101" pitchFamily="49" charset="-122"/>
              <a:ea typeface="黑体" panose="02010609060101010101" pitchFamily="49" charset="-122"/>
            </a:rPr>
            <a:t>Assessment</a:t>
          </a:r>
          <a:endParaRPr lang="zh-CN" altLang="en-US" sz="1600" b="1" dirty="0">
            <a:latin typeface="黑体" panose="02010609060101010101" pitchFamily="49" charset="-122"/>
            <a:ea typeface="黑体" panose="02010609060101010101" pitchFamily="49" charset="-122"/>
          </a:endParaRPr>
        </a:p>
      </dgm:t>
    </dgm:pt>
    <dgm:pt modelId="{3DA19600-134C-6140-975D-B859334F2B66}" type="parTrans" cxnId="{62748CDE-B645-4AE7-8D73-DD1FBD607083}">
      <dgm:prSet/>
      <dgm:spPr/>
      <dgm:t>
        <a:bodyPr/>
        <a:lstStyle/>
        <a:p>
          <a:endParaRPr lang="zh-CN" altLang="en-US" sz="1400" b="1">
            <a:latin typeface="黑体" panose="02010609060101010101" pitchFamily="49" charset="-122"/>
            <a:ea typeface="黑体" panose="02010609060101010101" pitchFamily="49" charset="-122"/>
          </a:endParaRPr>
        </a:p>
      </dgm:t>
    </dgm:pt>
    <dgm:pt modelId="{372D2564-4282-444E-A054-99996A536B7E}" type="sibTrans" cxnId="{62748CDE-B645-4AE7-8D73-DD1FBD607083}">
      <dgm:prSet/>
      <dgm:spPr/>
      <dgm:t>
        <a:bodyPr/>
        <a:lstStyle/>
        <a:p>
          <a:endParaRPr lang="zh-CN" altLang="en-US" sz="1400" b="1">
            <a:latin typeface="黑体" panose="02010609060101010101" pitchFamily="49" charset="-122"/>
            <a:ea typeface="黑体" panose="02010609060101010101" pitchFamily="49" charset="-122"/>
          </a:endParaRPr>
        </a:p>
      </dgm:t>
    </dgm:pt>
    <dgm:pt modelId="{A6E5340B-09AD-7844-93C3-B40D06D43745}">
      <dgm:prSet phldrT="[文本]" phldr="0" custT="1"/>
      <dgm:spPr/>
      <dgm:t>
        <a:bodyPr vert="horz" wrap="square"/>
        <a:lstStyle/>
        <a:p>
          <a:pPr>
            <a:lnSpc>
              <a:spcPct val="100000"/>
            </a:lnSpc>
            <a:spcBef>
              <a:spcPct val="0"/>
            </a:spcBef>
            <a:spcAft>
              <a:spcPct val="35000"/>
            </a:spcAft>
          </a:pPr>
          <a:r>
            <a:rPr lang="en-US" altLang="zh-CN" sz="1200" b="1">
              <a:latin typeface="黑体" panose="02010609060101010101" pitchFamily="49" charset="-122"/>
              <a:ea typeface="黑体" panose="02010609060101010101" pitchFamily="49" charset="-122"/>
            </a:rPr>
            <a:t>Risk</a:t>
          </a:r>
          <a:r>
            <a:rPr lang="zh-CN" altLang="en-US" sz="1200" b="1">
              <a:latin typeface="黑体" panose="02010609060101010101" pitchFamily="49" charset="-122"/>
              <a:ea typeface="黑体" panose="02010609060101010101" pitchFamily="49" charset="-122"/>
            </a:rPr>
            <a:t> </a:t>
          </a:r>
          <a:r>
            <a:rPr lang="en-US" altLang="zh-CN" sz="1200" b="1">
              <a:latin typeface="黑体" panose="02010609060101010101" pitchFamily="49" charset="-122"/>
              <a:ea typeface="黑体" panose="02010609060101010101" pitchFamily="49" charset="-122"/>
            </a:rPr>
            <a:t>Communication</a:t>
          </a:r>
          <a:endParaRPr lang="en-US" altLang="zh-CN" sz="1200" b="1" dirty="0">
            <a:latin typeface="黑体" panose="02010609060101010101" pitchFamily="49" charset="-122"/>
            <a:ea typeface="黑体" panose="02010609060101010101" pitchFamily="49" charset="-122"/>
          </a:endParaRPr>
        </a:p>
      </dgm:t>
    </dgm:pt>
    <dgm:pt modelId="{688FAE9D-89E2-FC4D-A8A1-0084695495DE}" type="parTrans" cxnId="{34691D11-F051-4DB9-8374-3C8D76120790}">
      <dgm:prSet/>
      <dgm:spPr/>
      <dgm:t>
        <a:bodyPr/>
        <a:lstStyle/>
        <a:p>
          <a:endParaRPr lang="zh-CN" altLang="en-US" sz="1400" b="1">
            <a:latin typeface="黑体" panose="02010609060101010101" pitchFamily="49" charset="-122"/>
            <a:ea typeface="黑体" panose="02010609060101010101" pitchFamily="49" charset="-122"/>
          </a:endParaRPr>
        </a:p>
      </dgm:t>
    </dgm:pt>
    <dgm:pt modelId="{2106A9B9-114C-7B43-A575-DC50245B7FC2}" type="sibTrans" cxnId="{34691D11-F051-4DB9-8374-3C8D76120790}">
      <dgm:prSet/>
      <dgm:spPr/>
      <dgm:t>
        <a:bodyPr/>
        <a:lstStyle/>
        <a:p>
          <a:endParaRPr lang="zh-CN" altLang="en-US" sz="1400" b="1">
            <a:latin typeface="黑体" panose="02010609060101010101" pitchFamily="49" charset="-122"/>
            <a:ea typeface="黑体" panose="02010609060101010101" pitchFamily="49" charset="-122"/>
          </a:endParaRPr>
        </a:p>
      </dgm:t>
    </dgm:pt>
    <dgm:pt modelId="{DEE71582-029E-AD42-91AF-FD9FA9CF19E8}">
      <dgm:prSet phldrT="[文本]" custT="1"/>
      <dgm:spPr/>
      <dgm:t>
        <a:bodyPr/>
        <a:lstStyle/>
        <a:p>
          <a:r>
            <a:rPr lang="en-US" altLang="zh-CN" sz="1600" b="1" dirty="0">
              <a:latin typeface="黑体" panose="02010609060101010101" pitchFamily="49" charset="-122"/>
              <a:ea typeface="黑体" panose="02010609060101010101" pitchFamily="49" charset="-122"/>
            </a:rPr>
            <a:t>Standard</a:t>
          </a:r>
          <a:r>
            <a:rPr lang="zh-CN" altLang="en-US" sz="1600" b="1" dirty="0">
              <a:latin typeface="黑体" panose="02010609060101010101" pitchFamily="49" charset="-122"/>
              <a:ea typeface="黑体" panose="02010609060101010101" pitchFamily="49" charset="-122"/>
            </a:rPr>
            <a:t> </a:t>
          </a:r>
          <a:r>
            <a:rPr lang="en-US" altLang="zh-CN" sz="1600" b="1" dirty="0">
              <a:latin typeface="黑体" panose="02010609060101010101" pitchFamily="49" charset="-122"/>
              <a:ea typeface="黑体" panose="02010609060101010101" pitchFamily="49" charset="-122"/>
            </a:rPr>
            <a:t>Management</a:t>
          </a:r>
          <a:endParaRPr lang="zh-CN" altLang="en-US" sz="1600" b="1" dirty="0">
            <a:latin typeface="黑体" panose="02010609060101010101" pitchFamily="49" charset="-122"/>
            <a:ea typeface="黑体" panose="02010609060101010101" pitchFamily="49" charset="-122"/>
          </a:endParaRPr>
        </a:p>
      </dgm:t>
    </dgm:pt>
    <dgm:pt modelId="{48D5FA6E-9C10-3F44-90E5-5646FDA7BBBE}" type="parTrans" cxnId="{3B53103B-9C82-4772-B7CD-E9EC7DCE69FF}">
      <dgm:prSet/>
      <dgm:spPr/>
      <dgm:t>
        <a:bodyPr/>
        <a:lstStyle/>
        <a:p>
          <a:endParaRPr lang="zh-CN" altLang="en-US" sz="1400" b="1">
            <a:latin typeface="黑体" panose="02010609060101010101" pitchFamily="49" charset="-122"/>
            <a:ea typeface="黑体" panose="02010609060101010101" pitchFamily="49" charset="-122"/>
          </a:endParaRPr>
        </a:p>
      </dgm:t>
    </dgm:pt>
    <dgm:pt modelId="{68D929F7-B3DC-2648-AE2F-64AE50E13FEB}" type="sibTrans" cxnId="{3B53103B-9C82-4772-B7CD-E9EC7DCE69FF}">
      <dgm:prSet/>
      <dgm:spPr/>
      <dgm:t>
        <a:bodyPr/>
        <a:lstStyle/>
        <a:p>
          <a:endParaRPr lang="zh-CN" altLang="en-US" sz="1400" b="1">
            <a:latin typeface="黑体" panose="02010609060101010101" pitchFamily="49" charset="-122"/>
            <a:ea typeface="黑体" panose="02010609060101010101" pitchFamily="49" charset="-122"/>
          </a:endParaRPr>
        </a:p>
      </dgm:t>
    </dgm:pt>
    <dgm:pt modelId="{39890C60-A50F-7E4D-9440-76C232071F34}">
      <dgm:prSet phldr="0" custT="1"/>
      <dgm:spPr/>
      <dgm:t>
        <a:bodyPr vert="horz" wrap="square"/>
        <a:lstStyle/>
        <a:p>
          <a:pPr>
            <a:lnSpc>
              <a:spcPct val="100000"/>
            </a:lnSpc>
            <a:spcBef>
              <a:spcPct val="0"/>
            </a:spcBef>
            <a:spcAft>
              <a:spcPct val="35000"/>
            </a:spcAft>
          </a:pPr>
          <a:r>
            <a:rPr lang="en-US" sz="1400" b="1" dirty="0">
              <a:latin typeface="黑体" panose="02010609060101010101" pitchFamily="49" charset="-122"/>
              <a:ea typeface="黑体" panose="02010609060101010101" pitchFamily="49" charset="-122"/>
            </a:rPr>
            <a:t>Pre-Market </a:t>
          </a:r>
        </a:p>
        <a:p>
          <a:pPr>
            <a:lnSpc>
              <a:spcPct val="100000"/>
            </a:lnSpc>
            <a:spcBef>
              <a:spcPct val="0"/>
            </a:spcBef>
            <a:spcAft>
              <a:spcPct val="35000"/>
            </a:spcAft>
          </a:pPr>
          <a:r>
            <a:rPr lang="en-US" sz="1400" b="1" dirty="0">
              <a:latin typeface="黑体" panose="02010609060101010101" pitchFamily="49" charset="-122"/>
              <a:ea typeface="黑体" panose="02010609060101010101" pitchFamily="49" charset="-122"/>
            </a:rPr>
            <a:t>Approval</a:t>
          </a:r>
        </a:p>
      </dgm:t>
    </dgm:pt>
    <dgm:pt modelId="{3241E9A1-7CA7-FB46-9652-6F9EF1699025}" type="parTrans" cxnId="{74DCB8FB-2A97-488E-8A7F-9C1D0E6B7B75}">
      <dgm:prSet/>
      <dgm:spPr/>
      <dgm:t>
        <a:bodyPr/>
        <a:lstStyle/>
        <a:p>
          <a:endParaRPr lang="zh-CN" altLang="en-US" sz="1400" b="1">
            <a:latin typeface="黑体" panose="02010609060101010101" pitchFamily="49" charset="-122"/>
            <a:ea typeface="黑体" panose="02010609060101010101" pitchFamily="49" charset="-122"/>
          </a:endParaRPr>
        </a:p>
      </dgm:t>
    </dgm:pt>
    <dgm:pt modelId="{70F5872E-70D5-C54D-A93A-B9456C773A2D}" type="sibTrans" cxnId="{74DCB8FB-2A97-488E-8A7F-9C1D0E6B7B75}">
      <dgm:prSet/>
      <dgm:spPr/>
      <dgm:t>
        <a:bodyPr/>
        <a:lstStyle/>
        <a:p>
          <a:endParaRPr lang="zh-CN" altLang="en-US" sz="1400" b="1">
            <a:latin typeface="黑体" panose="02010609060101010101" pitchFamily="49" charset="-122"/>
            <a:ea typeface="黑体" panose="02010609060101010101" pitchFamily="49" charset="-122"/>
          </a:endParaRPr>
        </a:p>
      </dgm:t>
    </dgm:pt>
    <dgm:pt modelId="{8B2B1214-2C0F-0349-A8F4-3D9CED2EE5E6}" type="pres">
      <dgm:prSet presAssocID="{2E19CF3C-8041-C548-86E7-D82AC0B30462}" presName="Name0" presStyleCnt="0">
        <dgm:presLayoutVars>
          <dgm:chMax val="1"/>
          <dgm:dir/>
          <dgm:animLvl val="ctr"/>
          <dgm:resizeHandles val="exact"/>
        </dgm:presLayoutVars>
      </dgm:prSet>
      <dgm:spPr/>
    </dgm:pt>
    <dgm:pt modelId="{0958ECA6-65FB-DB45-9B37-C98BDBC7FEEF}" type="pres">
      <dgm:prSet presAssocID="{62F8F7C7-3446-654D-85D8-36A612BDA520}" presName="centerShape" presStyleLbl="node0" presStyleIdx="0" presStyleCnt="1" custScaleX="110840" custScaleY="89208"/>
      <dgm:spPr/>
    </dgm:pt>
    <dgm:pt modelId="{8B3886DB-1BDF-AE41-A43B-A6AC07F85AD4}" type="pres">
      <dgm:prSet presAssocID="{59FEAC67-1834-7146-8431-AD5D0AD9744E}" presName="node" presStyleLbl="node1" presStyleIdx="0" presStyleCnt="5" custScaleX="129257" custScaleY="106307">
        <dgm:presLayoutVars>
          <dgm:bulletEnabled val="1"/>
        </dgm:presLayoutVars>
      </dgm:prSet>
      <dgm:spPr/>
    </dgm:pt>
    <dgm:pt modelId="{6289A1B8-3175-0649-9273-26C9B2E9294F}" type="pres">
      <dgm:prSet presAssocID="{59FEAC67-1834-7146-8431-AD5D0AD9744E}" presName="dummy" presStyleCnt="0"/>
      <dgm:spPr/>
    </dgm:pt>
    <dgm:pt modelId="{7F9CBD2B-AAE3-A742-8797-A4C001AB3011}" type="pres">
      <dgm:prSet presAssocID="{FCE9B575-2E6A-4B42-BA09-C1B554DD37CA}" presName="sibTrans" presStyleLbl="sibTrans2D1" presStyleIdx="0" presStyleCnt="5"/>
      <dgm:spPr/>
    </dgm:pt>
    <dgm:pt modelId="{D0446E39-BF7B-3442-A50A-59F8BC2CACB7}" type="pres">
      <dgm:prSet presAssocID="{5F4894C9-19B6-5E45-B277-0F78717591AC}" presName="node" presStyleLbl="node1" presStyleIdx="1" presStyleCnt="5" custScaleX="124340" custScaleY="103821">
        <dgm:presLayoutVars>
          <dgm:bulletEnabled val="1"/>
        </dgm:presLayoutVars>
      </dgm:prSet>
      <dgm:spPr/>
    </dgm:pt>
    <dgm:pt modelId="{5776DD03-E276-EB49-92AF-F6F41583EAF8}" type="pres">
      <dgm:prSet presAssocID="{5F4894C9-19B6-5E45-B277-0F78717591AC}" presName="dummy" presStyleCnt="0"/>
      <dgm:spPr/>
    </dgm:pt>
    <dgm:pt modelId="{E8873B04-B045-004A-A69B-5BE68FD3BD1C}" type="pres">
      <dgm:prSet presAssocID="{372D2564-4282-444E-A054-99996A536B7E}" presName="sibTrans" presStyleLbl="sibTrans2D1" presStyleIdx="1" presStyleCnt="5"/>
      <dgm:spPr/>
    </dgm:pt>
    <dgm:pt modelId="{D50D4795-5BFE-CC4C-9A33-6866E7A0E8AD}" type="pres">
      <dgm:prSet presAssocID="{A6E5340B-09AD-7844-93C3-B40D06D43745}" presName="node" presStyleLbl="node1" presStyleIdx="2" presStyleCnt="5" custScaleX="124186" custScaleY="98411">
        <dgm:presLayoutVars>
          <dgm:bulletEnabled val="1"/>
        </dgm:presLayoutVars>
      </dgm:prSet>
      <dgm:spPr/>
    </dgm:pt>
    <dgm:pt modelId="{E367F962-B26C-A745-BE99-6C726D0512A9}" type="pres">
      <dgm:prSet presAssocID="{A6E5340B-09AD-7844-93C3-B40D06D43745}" presName="dummy" presStyleCnt="0"/>
      <dgm:spPr/>
    </dgm:pt>
    <dgm:pt modelId="{2E333D51-6426-CB46-B600-8DCB65C3482B}" type="pres">
      <dgm:prSet presAssocID="{2106A9B9-114C-7B43-A575-DC50245B7FC2}" presName="sibTrans" presStyleLbl="sibTrans2D1" presStyleIdx="2" presStyleCnt="5"/>
      <dgm:spPr/>
    </dgm:pt>
    <dgm:pt modelId="{39D924BE-40DA-DA46-959C-EA56C458EFA0}" type="pres">
      <dgm:prSet presAssocID="{DEE71582-029E-AD42-91AF-FD9FA9CF19E8}" presName="node" presStyleLbl="node1" presStyleIdx="3" presStyleCnt="5" custScaleX="128826" custScaleY="99675">
        <dgm:presLayoutVars>
          <dgm:bulletEnabled val="1"/>
        </dgm:presLayoutVars>
      </dgm:prSet>
      <dgm:spPr/>
    </dgm:pt>
    <dgm:pt modelId="{C1600134-F0F3-0B40-B80C-E5F4C0300915}" type="pres">
      <dgm:prSet presAssocID="{DEE71582-029E-AD42-91AF-FD9FA9CF19E8}" presName="dummy" presStyleCnt="0"/>
      <dgm:spPr/>
    </dgm:pt>
    <dgm:pt modelId="{D35F46DA-84AE-8A4C-AF5E-3FFB82CD375A}" type="pres">
      <dgm:prSet presAssocID="{68D929F7-B3DC-2648-AE2F-64AE50E13FEB}" presName="sibTrans" presStyleLbl="sibTrans2D1" presStyleIdx="3" presStyleCnt="5"/>
      <dgm:spPr/>
    </dgm:pt>
    <dgm:pt modelId="{C23F901A-E483-DC42-8B25-C5207807A39F}" type="pres">
      <dgm:prSet presAssocID="{39890C60-A50F-7E4D-9440-76C232071F34}" presName="node" presStyleLbl="node1" presStyleIdx="4" presStyleCnt="5" custScaleX="121264" custScaleY="101892" custRadScaleRad="99104" custRadScaleInc="1118">
        <dgm:presLayoutVars>
          <dgm:bulletEnabled val="1"/>
        </dgm:presLayoutVars>
      </dgm:prSet>
      <dgm:spPr/>
    </dgm:pt>
    <dgm:pt modelId="{C1303A2A-CC1B-3445-B043-59E8A7EC5FFC}" type="pres">
      <dgm:prSet presAssocID="{39890C60-A50F-7E4D-9440-76C232071F34}" presName="dummy" presStyleCnt="0"/>
      <dgm:spPr/>
    </dgm:pt>
    <dgm:pt modelId="{739C89A7-546F-9A42-A3BC-42D378C0AE64}" type="pres">
      <dgm:prSet presAssocID="{70F5872E-70D5-C54D-A93A-B9456C773A2D}" presName="sibTrans" presStyleLbl="sibTrans2D1" presStyleIdx="4" presStyleCnt="5"/>
      <dgm:spPr/>
    </dgm:pt>
  </dgm:ptLst>
  <dgm:cxnLst>
    <dgm:cxn modelId="{34691D11-F051-4DB9-8374-3C8D76120790}" srcId="{62F8F7C7-3446-654D-85D8-36A612BDA520}" destId="{A6E5340B-09AD-7844-93C3-B40D06D43745}" srcOrd="2" destOrd="0" parTransId="{688FAE9D-89E2-FC4D-A8A1-0084695495DE}" sibTransId="{2106A9B9-114C-7B43-A575-DC50245B7FC2}"/>
    <dgm:cxn modelId="{8D553D2B-6FDD-4BF8-B29D-01A871159C24}" type="presOf" srcId="{DEE71582-029E-AD42-91AF-FD9FA9CF19E8}" destId="{39D924BE-40DA-DA46-959C-EA56C458EFA0}" srcOrd="0" destOrd="0" presId="urn:microsoft.com/office/officeart/2005/8/layout/radial6#1"/>
    <dgm:cxn modelId="{3B53103B-9C82-4772-B7CD-E9EC7DCE69FF}" srcId="{62F8F7C7-3446-654D-85D8-36A612BDA520}" destId="{DEE71582-029E-AD42-91AF-FD9FA9CF19E8}" srcOrd="3" destOrd="0" parTransId="{48D5FA6E-9C10-3F44-90E5-5646FDA7BBBE}" sibTransId="{68D929F7-B3DC-2648-AE2F-64AE50E13FEB}"/>
    <dgm:cxn modelId="{F7A25773-207B-40CC-AA5B-9FAD4F239005}" type="presOf" srcId="{59FEAC67-1834-7146-8431-AD5D0AD9744E}" destId="{8B3886DB-1BDF-AE41-A43B-A6AC07F85AD4}" srcOrd="0" destOrd="0" presId="urn:microsoft.com/office/officeart/2005/8/layout/radial6#1"/>
    <dgm:cxn modelId="{013E0E54-AE42-4A28-A116-C8536F62F007}" type="presOf" srcId="{2106A9B9-114C-7B43-A575-DC50245B7FC2}" destId="{2E333D51-6426-CB46-B600-8DCB65C3482B}" srcOrd="0" destOrd="0" presId="urn:microsoft.com/office/officeart/2005/8/layout/radial6#1"/>
    <dgm:cxn modelId="{20BE537B-6206-4DCA-BDD8-2FCEBB4EC89F}" type="presOf" srcId="{39890C60-A50F-7E4D-9440-76C232071F34}" destId="{C23F901A-E483-DC42-8B25-C5207807A39F}" srcOrd="0" destOrd="0" presId="urn:microsoft.com/office/officeart/2005/8/layout/radial6#1"/>
    <dgm:cxn modelId="{0BEF3B7F-374D-42D8-A38B-043029C05294}" type="presOf" srcId="{5F4894C9-19B6-5E45-B277-0F78717591AC}" destId="{D0446E39-BF7B-3442-A50A-59F8BC2CACB7}" srcOrd="0" destOrd="0" presId="urn:microsoft.com/office/officeart/2005/8/layout/radial6#1"/>
    <dgm:cxn modelId="{84D97E84-51AC-4428-BE34-5A672CAF3A43}" type="presOf" srcId="{68D929F7-B3DC-2648-AE2F-64AE50E13FEB}" destId="{D35F46DA-84AE-8A4C-AF5E-3FFB82CD375A}" srcOrd="0" destOrd="0" presId="urn:microsoft.com/office/officeart/2005/8/layout/radial6#1"/>
    <dgm:cxn modelId="{53675A8E-AA38-4714-837D-68D768CB70E4}" type="presOf" srcId="{372D2564-4282-444E-A054-99996A536B7E}" destId="{E8873B04-B045-004A-A69B-5BE68FD3BD1C}" srcOrd="0" destOrd="0" presId="urn:microsoft.com/office/officeart/2005/8/layout/radial6#1"/>
    <dgm:cxn modelId="{7C18DEAB-2AA7-41BA-8655-081713D5E3B0}" srcId="{62F8F7C7-3446-654D-85D8-36A612BDA520}" destId="{59FEAC67-1834-7146-8431-AD5D0AD9744E}" srcOrd="0" destOrd="0" parTransId="{3CF2E610-2D12-E848-86B8-351ADB1AD981}" sibTransId="{FCE9B575-2E6A-4B42-BA09-C1B554DD37CA}"/>
    <dgm:cxn modelId="{2AAFCFAC-E20B-49DF-AB01-09518AC20DA2}" type="presOf" srcId="{62F8F7C7-3446-654D-85D8-36A612BDA520}" destId="{0958ECA6-65FB-DB45-9B37-C98BDBC7FEEF}" srcOrd="0" destOrd="0" presId="urn:microsoft.com/office/officeart/2005/8/layout/radial6#1"/>
    <dgm:cxn modelId="{E6833BAD-8C4D-4D56-BA86-5FDA7E6FABCF}" type="presOf" srcId="{70F5872E-70D5-C54D-A93A-B9456C773A2D}" destId="{739C89A7-546F-9A42-A3BC-42D378C0AE64}" srcOrd="0" destOrd="0" presId="urn:microsoft.com/office/officeart/2005/8/layout/radial6#1"/>
    <dgm:cxn modelId="{0B3ECEAD-4238-4F0F-BA91-35507E45CE89}" type="presOf" srcId="{A6E5340B-09AD-7844-93C3-B40D06D43745}" destId="{D50D4795-5BFE-CC4C-9A33-6866E7A0E8AD}" srcOrd="0" destOrd="0" presId="urn:microsoft.com/office/officeart/2005/8/layout/radial6#1"/>
    <dgm:cxn modelId="{73DAB8D1-612E-4A22-802D-C2A1A25BF286}" type="presOf" srcId="{2E19CF3C-8041-C548-86E7-D82AC0B30462}" destId="{8B2B1214-2C0F-0349-A8F4-3D9CED2EE5E6}" srcOrd="0" destOrd="0" presId="urn:microsoft.com/office/officeart/2005/8/layout/radial6#1"/>
    <dgm:cxn modelId="{62748CDE-B645-4AE7-8D73-DD1FBD607083}" srcId="{62F8F7C7-3446-654D-85D8-36A612BDA520}" destId="{5F4894C9-19B6-5E45-B277-0F78717591AC}" srcOrd="1" destOrd="0" parTransId="{3DA19600-134C-6140-975D-B859334F2B66}" sibTransId="{372D2564-4282-444E-A054-99996A536B7E}"/>
    <dgm:cxn modelId="{3F9275E1-E530-488F-8628-3C8419AA5F3F}" srcId="{2E19CF3C-8041-C548-86E7-D82AC0B30462}" destId="{62F8F7C7-3446-654D-85D8-36A612BDA520}" srcOrd="0" destOrd="0" parTransId="{7A2D51C7-220D-1D49-9D8A-B58E69FA617C}" sibTransId="{63245EB5-E6F9-D844-9110-7F2D531CAAAF}"/>
    <dgm:cxn modelId="{CCEF22F3-9552-4254-8271-42542AD3F58F}" type="presOf" srcId="{FCE9B575-2E6A-4B42-BA09-C1B554DD37CA}" destId="{7F9CBD2B-AAE3-A742-8797-A4C001AB3011}" srcOrd="0" destOrd="0" presId="urn:microsoft.com/office/officeart/2005/8/layout/radial6#1"/>
    <dgm:cxn modelId="{74DCB8FB-2A97-488E-8A7F-9C1D0E6B7B75}" srcId="{62F8F7C7-3446-654D-85D8-36A612BDA520}" destId="{39890C60-A50F-7E4D-9440-76C232071F34}" srcOrd="4" destOrd="0" parTransId="{3241E9A1-7CA7-FB46-9652-6F9EF1699025}" sibTransId="{70F5872E-70D5-C54D-A93A-B9456C773A2D}"/>
    <dgm:cxn modelId="{9E99695E-3514-463A-A8C3-B42AC7F02B84}" type="presParOf" srcId="{8B2B1214-2C0F-0349-A8F4-3D9CED2EE5E6}" destId="{0958ECA6-65FB-DB45-9B37-C98BDBC7FEEF}" srcOrd="0" destOrd="0" presId="urn:microsoft.com/office/officeart/2005/8/layout/radial6#1"/>
    <dgm:cxn modelId="{C472BA0F-EA9E-455E-A616-A830DE41A30A}" type="presParOf" srcId="{8B2B1214-2C0F-0349-A8F4-3D9CED2EE5E6}" destId="{8B3886DB-1BDF-AE41-A43B-A6AC07F85AD4}" srcOrd="1" destOrd="0" presId="urn:microsoft.com/office/officeart/2005/8/layout/radial6#1"/>
    <dgm:cxn modelId="{2CBDE579-3A56-49F2-94E4-8862BACAEC51}" type="presParOf" srcId="{8B2B1214-2C0F-0349-A8F4-3D9CED2EE5E6}" destId="{6289A1B8-3175-0649-9273-26C9B2E9294F}" srcOrd="2" destOrd="0" presId="urn:microsoft.com/office/officeart/2005/8/layout/radial6#1"/>
    <dgm:cxn modelId="{BB85857F-CAAF-442A-831E-3882D3C03AA1}" type="presParOf" srcId="{8B2B1214-2C0F-0349-A8F4-3D9CED2EE5E6}" destId="{7F9CBD2B-AAE3-A742-8797-A4C001AB3011}" srcOrd="3" destOrd="0" presId="urn:microsoft.com/office/officeart/2005/8/layout/radial6#1"/>
    <dgm:cxn modelId="{F6ED903E-7128-4456-B372-74128B119E27}" type="presParOf" srcId="{8B2B1214-2C0F-0349-A8F4-3D9CED2EE5E6}" destId="{D0446E39-BF7B-3442-A50A-59F8BC2CACB7}" srcOrd="4" destOrd="0" presId="urn:microsoft.com/office/officeart/2005/8/layout/radial6#1"/>
    <dgm:cxn modelId="{1C7032FC-E844-41D2-95C3-4AB0A146C8CC}" type="presParOf" srcId="{8B2B1214-2C0F-0349-A8F4-3D9CED2EE5E6}" destId="{5776DD03-E276-EB49-92AF-F6F41583EAF8}" srcOrd="5" destOrd="0" presId="urn:microsoft.com/office/officeart/2005/8/layout/radial6#1"/>
    <dgm:cxn modelId="{A98CD6AE-ED7E-475D-B045-EAF6E2C66C5B}" type="presParOf" srcId="{8B2B1214-2C0F-0349-A8F4-3D9CED2EE5E6}" destId="{E8873B04-B045-004A-A69B-5BE68FD3BD1C}" srcOrd="6" destOrd="0" presId="urn:microsoft.com/office/officeart/2005/8/layout/radial6#1"/>
    <dgm:cxn modelId="{C727D3B0-B4E4-4D21-AFA1-9268B9D14A3F}" type="presParOf" srcId="{8B2B1214-2C0F-0349-A8F4-3D9CED2EE5E6}" destId="{D50D4795-5BFE-CC4C-9A33-6866E7A0E8AD}" srcOrd="7" destOrd="0" presId="urn:microsoft.com/office/officeart/2005/8/layout/radial6#1"/>
    <dgm:cxn modelId="{335517F9-AA97-4053-89F9-4FFC003CA08C}" type="presParOf" srcId="{8B2B1214-2C0F-0349-A8F4-3D9CED2EE5E6}" destId="{E367F962-B26C-A745-BE99-6C726D0512A9}" srcOrd="8" destOrd="0" presId="urn:microsoft.com/office/officeart/2005/8/layout/radial6#1"/>
    <dgm:cxn modelId="{20E77B36-743D-47BE-8337-29CDA8EE6726}" type="presParOf" srcId="{8B2B1214-2C0F-0349-A8F4-3D9CED2EE5E6}" destId="{2E333D51-6426-CB46-B600-8DCB65C3482B}" srcOrd="9" destOrd="0" presId="urn:microsoft.com/office/officeart/2005/8/layout/radial6#1"/>
    <dgm:cxn modelId="{52127BE2-6E12-4199-B37B-A5F646FAE67F}" type="presParOf" srcId="{8B2B1214-2C0F-0349-A8F4-3D9CED2EE5E6}" destId="{39D924BE-40DA-DA46-959C-EA56C458EFA0}" srcOrd="10" destOrd="0" presId="urn:microsoft.com/office/officeart/2005/8/layout/radial6#1"/>
    <dgm:cxn modelId="{1D4DE98B-FD10-4A64-9282-42D01EE23623}" type="presParOf" srcId="{8B2B1214-2C0F-0349-A8F4-3D9CED2EE5E6}" destId="{C1600134-F0F3-0B40-B80C-E5F4C0300915}" srcOrd="11" destOrd="0" presId="urn:microsoft.com/office/officeart/2005/8/layout/radial6#1"/>
    <dgm:cxn modelId="{5053F816-83C0-4C61-B41E-6EF9D2A384EE}" type="presParOf" srcId="{8B2B1214-2C0F-0349-A8F4-3D9CED2EE5E6}" destId="{D35F46DA-84AE-8A4C-AF5E-3FFB82CD375A}" srcOrd="12" destOrd="0" presId="urn:microsoft.com/office/officeart/2005/8/layout/radial6#1"/>
    <dgm:cxn modelId="{CE583D2F-2ACE-4BBD-8C95-796993998954}" type="presParOf" srcId="{8B2B1214-2C0F-0349-A8F4-3D9CED2EE5E6}" destId="{C23F901A-E483-DC42-8B25-C5207807A39F}" srcOrd="13" destOrd="0" presId="urn:microsoft.com/office/officeart/2005/8/layout/radial6#1"/>
    <dgm:cxn modelId="{1C41FD43-5986-4A24-A010-7F6EB852FAED}" type="presParOf" srcId="{8B2B1214-2C0F-0349-A8F4-3D9CED2EE5E6}" destId="{C1303A2A-CC1B-3445-B043-59E8A7EC5FFC}" srcOrd="14" destOrd="0" presId="urn:microsoft.com/office/officeart/2005/8/layout/radial6#1"/>
    <dgm:cxn modelId="{ACEDCC14-D5E5-4838-985D-D73F362A8EF5}" type="presParOf" srcId="{8B2B1214-2C0F-0349-A8F4-3D9CED2EE5E6}" destId="{739C89A7-546F-9A42-A3BC-42D378C0AE64}" srcOrd="15" destOrd="0" presId="urn:microsoft.com/office/officeart/2005/8/layout/radial6#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4D47A-9197-9141-80E0-206B474E6953}">
      <dsp:nvSpPr>
        <dsp:cNvPr id="0" name=""/>
        <dsp:cNvSpPr/>
      </dsp:nvSpPr>
      <dsp:spPr bwMode="white">
        <a:xfrm>
          <a:off x="0" y="476342"/>
          <a:ext cx="6380126" cy="767221"/>
        </a:xfrm>
        <a:prstGeom prst="roundRect">
          <a:avLst/>
        </a:prstGeom>
        <a:gradFill rotWithShape="0">
          <a:gsLst>
            <a:gs pos="0">
              <a:schemeClr val="accent2">
                <a:hueOff val="0"/>
                <a:satOff val="0"/>
                <a:satMod val="105000"/>
                <a:tint val="67000"/>
                <a:alpha val="82000"/>
                <a:lumMod val="100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p3d prstMaterial="dkEdge">
          <a:bevelT w="8200" h="38100"/>
        </a:sp3d>
      </dsp:spPr>
      <dsp:style>
        <a:lnRef idx="0">
          <a:schemeClr val="lt1"/>
        </a:lnRef>
        <a:fillRef idx="2">
          <a:schemeClr val="accent2">
            <a:alpha val="90000"/>
            <a:hueOff val="0"/>
            <a:satOff val="0"/>
            <a:lumOff val="0"/>
            <a:alpha val="90196"/>
          </a:schemeClr>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t>The</a:t>
          </a:r>
          <a:r>
            <a:rPr lang="zh-CN" altLang="en-US" sz="3200" kern="1200" dirty="0"/>
            <a:t> </a:t>
          </a:r>
          <a:r>
            <a:rPr lang="en-US" altLang="zh-CN" sz="3200" kern="1200" dirty="0"/>
            <a:t>I</a:t>
          </a:r>
          <a:r>
            <a:rPr lang="en-US" sz="3200" kern="1200" dirty="0"/>
            <a:t>mportan</a:t>
          </a:r>
          <a:r>
            <a:rPr lang="en-US" altLang="zh-CN" sz="3200" kern="1200" dirty="0"/>
            <a:t>ce</a:t>
          </a:r>
          <a:r>
            <a:rPr lang="zh-CN" altLang="en-US" sz="3200" kern="1200" dirty="0"/>
            <a:t> </a:t>
          </a:r>
          <a:r>
            <a:rPr lang="en-US" altLang="zh-CN" sz="3200" kern="1200" dirty="0"/>
            <a:t>of</a:t>
          </a:r>
          <a:r>
            <a:rPr lang="zh-CN" altLang="en-US" sz="3200" kern="1200" dirty="0"/>
            <a:t> </a:t>
          </a:r>
          <a:r>
            <a:rPr lang="en-US" altLang="zh-CN" sz="3200" kern="1200" dirty="0"/>
            <a:t>Food</a:t>
          </a:r>
          <a:r>
            <a:rPr lang="zh-CN" altLang="en-US" sz="3200" kern="1200" dirty="0"/>
            <a:t> </a:t>
          </a:r>
          <a:r>
            <a:rPr lang="en-US" altLang="zh-CN" sz="3200" kern="1200" dirty="0"/>
            <a:t>Safety</a:t>
          </a:r>
          <a:endParaRPr lang="zh-CN" sz="3200" kern="1200" dirty="0"/>
        </a:p>
      </dsp:txBody>
      <dsp:txXfrm>
        <a:off x="0" y="476342"/>
        <a:ext cx="6380126" cy="767221"/>
      </dsp:txXfrm>
    </dsp:sp>
    <dsp:sp modelId="{21991371-AB19-9842-A933-0C9A28EAA65C}">
      <dsp:nvSpPr>
        <dsp:cNvPr id="0" name=""/>
        <dsp:cNvSpPr/>
      </dsp:nvSpPr>
      <dsp:spPr bwMode="white">
        <a:xfrm>
          <a:off x="0" y="1567780"/>
          <a:ext cx="6380126" cy="738317"/>
        </a:xfrm>
        <a:prstGeom prst="roundRect">
          <a:avLst/>
        </a:prstGeom>
        <a:gradFill rotWithShape="0">
          <a:gsLst>
            <a:gs pos="0">
              <a:schemeClr val="accent2">
                <a:alpha val="90000"/>
                <a:hueOff val="0"/>
                <a:satOff val="0"/>
                <a:lumOff val="0"/>
                <a:alphaOff val="-10000"/>
                <a:lumMod val="110000"/>
                <a:satMod val="105000"/>
                <a:tint val="67000"/>
              </a:schemeClr>
            </a:gs>
            <a:gs pos="50000">
              <a:schemeClr val="accent2">
                <a:alpha val="90000"/>
                <a:hueOff val="0"/>
                <a:satOff val="0"/>
                <a:lumOff val="0"/>
                <a:alphaOff val="-10000"/>
                <a:lumMod val="105000"/>
                <a:satMod val="103000"/>
                <a:tint val="73000"/>
              </a:schemeClr>
            </a:gs>
            <a:gs pos="100000">
              <a:schemeClr val="accent2">
                <a:alpha val="90000"/>
                <a:hueOff val="0"/>
                <a:satOff val="0"/>
                <a:lumOff val="0"/>
                <a:alphaOff val="-10000"/>
                <a:lumMod val="105000"/>
                <a:satMod val="109000"/>
                <a:tint val="81000"/>
              </a:schemeClr>
            </a:gs>
          </a:gsLst>
          <a:lin ang="5400000" scaled="0"/>
        </a:gradFill>
        <a:ln>
          <a:noFill/>
        </a:ln>
        <a:effectLst/>
        <a:sp3d prstMaterial="dkEdge">
          <a:bevelT w="8200" h="38100"/>
        </a:sp3d>
      </dsp:spPr>
      <dsp:style>
        <a:lnRef idx="0">
          <a:schemeClr val="lt1"/>
        </a:lnRef>
        <a:fillRef idx="2">
          <a:schemeClr val="accent2">
            <a:alpha val="90000"/>
            <a:hueOff val="0"/>
            <a:satOff val="0"/>
            <a:lumOff val="0"/>
            <a:alpha val="80196"/>
          </a:schemeClr>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mn-ea"/>
              <a:cs typeface="+mn-cs"/>
            </a:rPr>
            <a:t>Food safety in China</a:t>
          </a:r>
          <a:endParaRPr lang="zh-CN" altLang="en-US" sz="3200" kern="1200" dirty="0">
            <a:solidFill>
              <a:prstClr val="black"/>
            </a:solidFill>
            <a:latin typeface="等线" panose="02010600030101010101" charset="-122"/>
            <a:ea typeface="+mn-ea"/>
            <a:cs typeface="+mn-cs"/>
          </a:endParaRPr>
        </a:p>
      </dsp:txBody>
      <dsp:txXfrm>
        <a:off x="0" y="1567780"/>
        <a:ext cx="6380126" cy="738317"/>
      </dsp:txXfrm>
    </dsp:sp>
    <dsp:sp modelId="{82C57BA2-A023-1847-BD97-C588FDFA4847}">
      <dsp:nvSpPr>
        <dsp:cNvPr id="0" name=""/>
        <dsp:cNvSpPr/>
      </dsp:nvSpPr>
      <dsp:spPr bwMode="white">
        <a:xfrm>
          <a:off x="0" y="2584643"/>
          <a:ext cx="6380126" cy="1050139"/>
        </a:xfrm>
        <a:prstGeom prst="roundRect">
          <a:avLst/>
        </a:prstGeom>
        <a:gradFill rotWithShape="0">
          <a:gsLst>
            <a:gs pos="0">
              <a:schemeClr val="accent2">
                <a:alpha val="90000"/>
                <a:hueOff val="0"/>
                <a:satOff val="0"/>
                <a:lumOff val="0"/>
                <a:alphaOff val="-20000"/>
                <a:lumMod val="110000"/>
                <a:satMod val="105000"/>
                <a:tint val="67000"/>
              </a:schemeClr>
            </a:gs>
            <a:gs pos="50000">
              <a:schemeClr val="accent2">
                <a:alpha val="90000"/>
                <a:hueOff val="0"/>
                <a:satOff val="0"/>
                <a:lumOff val="0"/>
                <a:alphaOff val="-20000"/>
                <a:lumMod val="105000"/>
                <a:satMod val="103000"/>
                <a:tint val="73000"/>
              </a:schemeClr>
            </a:gs>
            <a:gs pos="100000">
              <a:schemeClr val="accent2">
                <a:alpha val="90000"/>
                <a:hueOff val="0"/>
                <a:satOff val="0"/>
                <a:lumOff val="0"/>
                <a:alphaOff val="-20000"/>
                <a:lumMod val="105000"/>
                <a:satMod val="109000"/>
                <a:tint val="81000"/>
              </a:schemeClr>
            </a:gs>
          </a:gsLst>
          <a:lin ang="5400000" scaled="0"/>
        </a:gradFill>
        <a:ln>
          <a:noFill/>
        </a:ln>
        <a:effectLst/>
        <a:sp3d prstMaterial="dkEdge">
          <a:bevelT w="8200" h="38100"/>
        </a:sp3d>
      </dsp:spPr>
      <dsp:style>
        <a:lnRef idx="0">
          <a:schemeClr val="lt1"/>
        </a:lnRef>
        <a:fillRef idx="2">
          <a:schemeClr val="accent2">
            <a:alpha val="90000"/>
            <a:hueOff val="0"/>
            <a:satOff val="0"/>
            <a:lumOff val="0"/>
            <a:alpha val="70196"/>
          </a:schemeClr>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等线" panose="02010600030101010101" charset="-122"/>
              <a:cs typeface="+mn-cs"/>
            </a:rPr>
            <a:t>CFSA's Role in Chinese Food Safety System</a:t>
          </a:r>
          <a:endParaRPr lang="zh-CN" altLang="en-US" sz="3200" kern="1200" dirty="0">
            <a:solidFill>
              <a:prstClr val="black"/>
            </a:solidFill>
            <a:latin typeface="等线" panose="02010600030101010101" charset="-122"/>
            <a:ea typeface="等线" panose="02010600030101010101" charset="-122"/>
            <a:cs typeface="+mn-cs"/>
          </a:endParaRPr>
        </a:p>
      </dsp:txBody>
      <dsp:txXfrm>
        <a:off x="0" y="2584643"/>
        <a:ext cx="6380126" cy="1050139"/>
      </dsp:txXfrm>
    </dsp:sp>
    <dsp:sp modelId="{7A4EE0AB-C5AE-3042-B43B-0A6041F0BBE2}">
      <dsp:nvSpPr>
        <dsp:cNvPr id="0" name=""/>
        <dsp:cNvSpPr/>
      </dsp:nvSpPr>
      <dsp:spPr bwMode="white">
        <a:xfrm>
          <a:off x="0" y="3925695"/>
          <a:ext cx="6380126" cy="800830"/>
        </a:xfrm>
        <a:prstGeom prst="roundRect">
          <a:avLst/>
        </a:prstGeom>
        <a:gradFill rotWithShape="0">
          <a:gsLst>
            <a:gs pos="0">
              <a:schemeClr val="accent2">
                <a:alpha val="90000"/>
                <a:hueOff val="0"/>
                <a:satOff val="0"/>
                <a:lumOff val="0"/>
                <a:alphaOff val="-30000"/>
                <a:lumMod val="110000"/>
                <a:satMod val="105000"/>
                <a:tint val="67000"/>
              </a:schemeClr>
            </a:gs>
            <a:gs pos="50000">
              <a:schemeClr val="accent2">
                <a:alpha val="90000"/>
                <a:hueOff val="0"/>
                <a:satOff val="0"/>
                <a:lumOff val="0"/>
                <a:alphaOff val="-30000"/>
                <a:lumMod val="105000"/>
                <a:satMod val="103000"/>
                <a:tint val="73000"/>
              </a:schemeClr>
            </a:gs>
            <a:gs pos="100000">
              <a:schemeClr val="accent2">
                <a:alpha val="90000"/>
                <a:hueOff val="0"/>
                <a:satOff val="0"/>
                <a:lumOff val="0"/>
                <a:alphaOff val="-30000"/>
                <a:lumMod val="105000"/>
                <a:satMod val="109000"/>
                <a:tint val="81000"/>
              </a:schemeClr>
            </a:gs>
          </a:gsLst>
          <a:lin ang="5400000" scaled="0"/>
        </a:gradFill>
        <a:ln>
          <a:noFill/>
        </a:ln>
        <a:effectLst/>
        <a:sp3d prstMaterial="dkEdge">
          <a:bevelT w="8200" h="38100"/>
        </a:sp3d>
      </dsp:spPr>
      <dsp:style>
        <a:lnRef idx="0">
          <a:schemeClr val="lt1"/>
        </a:lnRef>
        <a:fillRef idx="2">
          <a:schemeClr val="accent2">
            <a:alpha val="90000"/>
            <a:hueOff val="0"/>
            <a:satOff val="0"/>
            <a:lumOff val="0"/>
            <a:alpha val="60196"/>
          </a:schemeClr>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等线" panose="02010600030101010101" charset="-122"/>
              <a:cs typeface="+mn-cs"/>
            </a:rPr>
            <a:t>CFSA's Role Globally</a:t>
          </a:r>
          <a:endParaRPr lang="zh-CN" altLang="en-US" sz="3200" kern="1200" dirty="0">
            <a:solidFill>
              <a:prstClr val="black"/>
            </a:solidFill>
            <a:latin typeface="等线" panose="02010600030101010101" charset="-122"/>
            <a:ea typeface="等线" panose="02010600030101010101" charset="-122"/>
            <a:cs typeface="+mn-cs"/>
          </a:endParaRPr>
        </a:p>
      </dsp:txBody>
      <dsp:txXfrm>
        <a:off x="0" y="3925695"/>
        <a:ext cx="6380126" cy="800830"/>
      </dsp:txXfrm>
    </dsp:sp>
    <dsp:sp modelId="{2C6EF37F-7343-A944-B33A-FE03BD3679CD}">
      <dsp:nvSpPr>
        <dsp:cNvPr id="0" name=""/>
        <dsp:cNvSpPr/>
      </dsp:nvSpPr>
      <dsp:spPr bwMode="white">
        <a:xfrm>
          <a:off x="0" y="4916585"/>
          <a:ext cx="6380126" cy="722591"/>
        </a:xfrm>
        <a:prstGeom prst="roundRect">
          <a:avLst/>
        </a:prstGeom>
        <a:gradFill rotWithShape="0">
          <a:gsLst>
            <a:gs pos="0">
              <a:srgbClr val="E97132">
                <a:alpha val="90000"/>
                <a:hueOff val="0"/>
                <a:satOff val="0"/>
                <a:lumOff val="0"/>
                <a:alphaOff val="-29996"/>
                <a:lumMod val="110000"/>
                <a:satMod val="105000"/>
                <a:tint val="67000"/>
              </a:srgbClr>
            </a:gs>
            <a:gs pos="50000">
              <a:srgbClr val="E97132">
                <a:alpha val="90000"/>
                <a:hueOff val="0"/>
                <a:satOff val="0"/>
                <a:lumOff val="0"/>
                <a:alphaOff val="-29996"/>
                <a:lumMod val="105000"/>
                <a:satMod val="103000"/>
                <a:tint val="73000"/>
              </a:srgbClr>
            </a:gs>
            <a:gs pos="100000">
              <a:srgbClr val="E97132">
                <a:alpha val="90000"/>
                <a:hueOff val="0"/>
                <a:satOff val="0"/>
                <a:lumOff val="0"/>
                <a:alphaOff val="-29996"/>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hemeClr val="lt1"/>
        </a:lnRef>
        <a:fillRef idx="2">
          <a:schemeClr val="accent2">
            <a:alpha val="90000"/>
            <a:hueOff val="0"/>
            <a:satOff val="0"/>
            <a:lumOff val="0"/>
            <a:alpha val="50196"/>
          </a:schemeClr>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CN" sz="3200" kern="1200" dirty="0">
              <a:solidFill>
                <a:prstClr val="black"/>
              </a:solidFill>
              <a:latin typeface="等线" panose="02010600030101010101" charset="-122"/>
              <a:ea typeface="等线" panose="02010600030101010101" charset="-122"/>
              <a:cs typeface="+mn-cs"/>
            </a:rPr>
            <a:t>Future Outlook</a:t>
          </a:r>
          <a:endParaRPr lang="zh-CN" altLang="en-US" sz="3200" kern="1200" dirty="0">
            <a:solidFill>
              <a:prstClr val="black"/>
            </a:solidFill>
            <a:latin typeface="等线" panose="02010600030101010101" charset="-122"/>
            <a:ea typeface="等线" panose="02010600030101010101" charset="-122"/>
            <a:cs typeface="+mn-cs"/>
          </a:endParaRPr>
        </a:p>
      </dsp:txBody>
      <dsp:txXfrm>
        <a:off x="0" y="4916585"/>
        <a:ext cx="6380126" cy="722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BD272-2EF6-B74C-8FE4-F79A7C1939DB}">
      <dsp:nvSpPr>
        <dsp:cNvPr id="0" name=""/>
        <dsp:cNvSpPr/>
      </dsp:nvSpPr>
      <dsp:spPr bwMode="white">
        <a:xfrm>
          <a:off x="232964" y="0"/>
          <a:ext cx="3754576" cy="1501830"/>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Public Health</a:t>
          </a:r>
          <a:endParaRPr lang="zh-CN" sz="1800" kern="1200" dirty="0"/>
        </a:p>
      </dsp:txBody>
      <dsp:txXfrm>
        <a:off x="232964" y="0"/>
        <a:ext cx="3754576" cy="1501830"/>
      </dsp:txXfrm>
    </dsp:sp>
    <dsp:sp modelId="{4E6DC772-225C-DC44-A486-A9E8DC81BE7C}">
      <dsp:nvSpPr>
        <dsp:cNvPr id="0" name=""/>
        <dsp:cNvSpPr/>
      </dsp:nvSpPr>
      <dsp:spPr bwMode="white">
        <a:xfrm>
          <a:off x="3499445" y="127656"/>
          <a:ext cx="3116298" cy="1246519"/>
        </a:xfrm>
        <a:prstGeom prst="chevron">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hemeClr val="accent2">
            <a:tint val="40000"/>
            <a:alpha val="90000"/>
            <a:hueOff val="0"/>
            <a:satOff val="0"/>
            <a:lumOff val="0"/>
            <a:alpha val="90196"/>
          </a:schemeClr>
        </a:lnRef>
        <a:fillRef idx="1">
          <a:schemeClr val="accent2">
            <a:tint val="40000"/>
            <a:alpha val="90000"/>
            <a:hueOff val="0"/>
            <a:satOff val="0"/>
            <a:lumOff val="0"/>
            <a:alpha val="90196"/>
          </a:schemeClr>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dk1"/>
              </a:solidFill>
            </a:rPr>
            <a:t>Ensuring food safety is essential for protecting consumers from foodborne illnesses, which can have severe public health consequences.</a:t>
          </a:r>
          <a:endParaRPr lang="zh-CN" altLang="en-US" sz="3600" kern="1200" dirty="0">
            <a:solidFill>
              <a:schemeClr val="dk1"/>
            </a:solidFill>
          </a:endParaRPr>
        </a:p>
      </dsp:txBody>
      <dsp:txXfrm>
        <a:off x="3499445" y="127656"/>
        <a:ext cx="3116298" cy="1246519"/>
      </dsp:txXfrm>
    </dsp:sp>
    <dsp:sp modelId="{AFB7055A-8260-9346-83F9-C98246A818E1}">
      <dsp:nvSpPr>
        <dsp:cNvPr id="0" name=""/>
        <dsp:cNvSpPr/>
      </dsp:nvSpPr>
      <dsp:spPr bwMode="white">
        <a:xfrm>
          <a:off x="232964" y="1712087"/>
          <a:ext cx="3754576" cy="1501830"/>
        </a:xfrm>
        <a:prstGeom prst="chevron">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2">
            <a:hueOff val="3240000"/>
            <a:satOff val="-9215"/>
            <a:lumOff val="-14901"/>
            <a:alpha val="100000"/>
          </a:schemeClr>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Economic Growth</a:t>
          </a:r>
          <a:endParaRPr lang="zh-CN" sz="1800" kern="1200" dirty="0"/>
        </a:p>
      </dsp:txBody>
      <dsp:txXfrm>
        <a:off x="232964" y="1712087"/>
        <a:ext cx="3754576" cy="1501830"/>
      </dsp:txXfrm>
    </dsp:sp>
    <dsp:sp modelId="{5798E3C6-EEB9-B944-A39C-815F14B09F21}">
      <dsp:nvSpPr>
        <dsp:cNvPr id="0" name=""/>
        <dsp:cNvSpPr/>
      </dsp:nvSpPr>
      <dsp:spPr bwMode="white">
        <a:xfrm>
          <a:off x="3499445" y="1839742"/>
          <a:ext cx="3116298" cy="1246519"/>
        </a:xfrm>
        <a:prstGeom prst="chevron">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hemeClr val="accent2">
            <a:tint val="40000"/>
            <a:alpha val="90000"/>
            <a:hueOff val="3270000"/>
            <a:satOff val="-32156"/>
            <a:lumOff val="-3528"/>
            <a:alpha val="90196"/>
          </a:schemeClr>
        </a:lnRef>
        <a:fillRef idx="1">
          <a:schemeClr val="accent2">
            <a:tint val="40000"/>
            <a:alpha val="90000"/>
            <a:hueOff val="3270000"/>
            <a:satOff val="-32156"/>
            <a:lumOff val="-3528"/>
            <a:alpha val="90196"/>
          </a:schemeClr>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dk1"/>
              </a:solidFill>
            </a:rPr>
            <a:t> A strong food safety system supports the economy by enabling international trade, securing market access, and fostering consumer confidence in domestic products.</a:t>
          </a:r>
          <a:endParaRPr lang="zh-CN" altLang="en-US" sz="3600" kern="1200" dirty="0">
            <a:solidFill>
              <a:schemeClr val="dk1"/>
            </a:solidFill>
          </a:endParaRPr>
        </a:p>
      </dsp:txBody>
      <dsp:txXfrm>
        <a:off x="3499445" y="1839742"/>
        <a:ext cx="3116298" cy="1246519"/>
      </dsp:txXfrm>
    </dsp:sp>
    <dsp:sp modelId="{38193696-B485-2A4D-B2A2-55C2DFCBBFA7}">
      <dsp:nvSpPr>
        <dsp:cNvPr id="0" name=""/>
        <dsp:cNvSpPr/>
      </dsp:nvSpPr>
      <dsp:spPr bwMode="white">
        <a:xfrm>
          <a:off x="232964" y="3424174"/>
          <a:ext cx="3754576" cy="1501830"/>
        </a:xfrm>
        <a:prstGeom prst="chevron">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2">
            <a:hueOff val="6480000"/>
            <a:satOff val="-18430"/>
            <a:lumOff val="-29803"/>
            <a:alpha val="100000"/>
          </a:schemeClr>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Global Cooperation</a:t>
          </a:r>
          <a:endParaRPr lang="zh-CN" sz="1800" kern="1200" dirty="0"/>
        </a:p>
      </dsp:txBody>
      <dsp:txXfrm>
        <a:off x="232964" y="3424174"/>
        <a:ext cx="3754576" cy="1501830"/>
      </dsp:txXfrm>
    </dsp:sp>
    <dsp:sp modelId="{1BEA4865-AE2A-F946-8AD8-E326D390EDE8}">
      <dsp:nvSpPr>
        <dsp:cNvPr id="0" name=""/>
        <dsp:cNvSpPr/>
      </dsp:nvSpPr>
      <dsp:spPr bwMode="white">
        <a:xfrm>
          <a:off x="3499445" y="3551829"/>
          <a:ext cx="3116298" cy="1246519"/>
        </a:xfrm>
        <a:prstGeom prst="chevron">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hemeClr val="accent2">
            <a:tint val="40000"/>
            <a:alpha val="90000"/>
            <a:hueOff val="6540000"/>
            <a:satOff val="-64313"/>
            <a:lumOff val="-7058"/>
            <a:alpha val="90196"/>
          </a:schemeClr>
        </a:lnRef>
        <a:fillRef idx="1">
          <a:schemeClr val="accent2">
            <a:tint val="40000"/>
            <a:alpha val="90000"/>
            <a:hueOff val="6540000"/>
            <a:satOff val="-64313"/>
            <a:lumOff val="-7058"/>
            <a:alpha val="90196"/>
          </a:schemeClr>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dk1"/>
              </a:solidFill>
            </a:rPr>
            <a:t>Globalization requires standardized food safety regulations to facilitate international trade and ensure the safety of food products across borders.</a:t>
          </a:r>
          <a:endParaRPr lang="zh-CN" altLang="en-US" sz="3600" kern="1200" dirty="0">
            <a:solidFill>
              <a:schemeClr val="dk1"/>
            </a:solidFill>
          </a:endParaRPr>
        </a:p>
      </dsp:txBody>
      <dsp:txXfrm>
        <a:off x="3499445" y="3551829"/>
        <a:ext cx="3116298" cy="1246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7615D-0962-472F-A753-426AB89B9515}">
      <dsp:nvSpPr>
        <dsp:cNvPr id="0" name=""/>
        <dsp:cNvSpPr/>
      </dsp:nvSpPr>
      <dsp:spPr bwMode="white">
        <a:xfrm>
          <a:off x="0" y="708098"/>
          <a:ext cx="10515600" cy="1307257"/>
        </a:xfrm>
        <a:prstGeom prst="roundRect">
          <a:avLst>
            <a:gd name="adj" fmla="val 10000"/>
          </a:avLst>
        </a:prstGeom>
        <a:solidFill>
          <a:schemeClr val="accent2">
            <a:hueOff val="0"/>
            <a:satOff val="0"/>
            <a:lumOff val="0"/>
            <a:alphaOff val="0"/>
          </a:schemeClr>
        </a:solidFill>
        <a:ln>
          <a:noFill/>
        </a:ln>
        <a:effectLst/>
      </dsp:spPr>
      <dsp:style>
        <a:lnRef idx="0">
          <a:schemeClr val="lt1">
            <a:alpha val="0"/>
          </a:schemeClr>
        </a:lnRef>
        <a:fillRef idx="1">
          <a:schemeClr val="accent2"/>
        </a:fillRef>
        <a:effectRef idx="0">
          <a:scrgbClr r="0" g="0" b="0"/>
        </a:effectRef>
        <a:fontRef idx="minor"/>
      </dsp:style>
    </dsp:sp>
    <dsp:sp modelId="{47251A8A-F063-4986-8070-E795D9A6255B}">
      <dsp:nvSpPr>
        <dsp:cNvPr id="0" name=""/>
        <dsp:cNvSpPr/>
      </dsp:nvSpPr>
      <dsp:spPr bwMode="white">
        <a:xfrm>
          <a:off x="395445" y="1002231"/>
          <a:ext cx="718991" cy="718991"/>
        </a:xfrm>
        <a:prstGeom prst="rect">
          <a:avLst/>
        </a:prstGeom>
        <a:blipFill>
          <a:blip xmlns:r="http://schemas.openxmlformats.org/officeDocument/2006/relationships" r:embed="rId1"/>
          <a:srcRect/>
          <a:stretch>
            <a:fillRect/>
          </a:stretch>
        </a:blipFill>
        <a:ln w="19050" cap="flat" cmpd="sng" algn="ctr">
          <a:noFill/>
          <a:prstDash val="solid"/>
          <a:miter lim="800000"/>
        </a:ln>
        <a:effectLst/>
      </dsp:spPr>
      <dsp:style>
        <a:lnRef idx="2">
          <a:schemeClr val="lt1">
            <a:alpha val="0"/>
          </a:schemeClr>
        </a:lnRef>
        <a:fillRef idx="1">
          <a:schemeClr val="bg1"/>
        </a:fillRef>
        <a:effectRef idx="0">
          <a:scrgbClr r="0" g="0" b="0"/>
        </a:effectRef>
        <a:fontRef idx="minor">
          <a:schemeClr val="lt1"/>
        </a:fontRef>
      </dsp:style>
    </dsp:sp>
    <dsp:sp modelId="{E013EB26-AB78-4594-A18D-8938E3CCB44A}">
      <dsp:nvSpPr>
        <dsp:cNvPr id="0" name=""/>
        <dsp:cNvSpPr/>
      </dsp:nvSpPr>
      <dsp:spPr bwMode="white">
        <a:xfrm>
          <a:off x="1509882" y="708098"/>
          <a:ext cx="9005718" cy="130725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rPr>
            <a:t>China’s Vision</a:t>
          </a:r>
          <a:r>
            <a:rPr lang="en-US" sz="3600" kern="1200" dirty="0">
              <a:solidFill>
                <a:schemeClr val="bg1"/>
              </a:solidFill>
            </a:rPr>
            <a:t>: To strengthen domestic food safety systems, ensuring healthier and more sustainable trade practices.</a:t>
          </a:r>
        </a:p>
      </dsp:txBody>
      <dsp:txXfrm>
        <a:off x="1509882" y="708098"/>
        <a:ext cx="9005718" cy="1307257"/>
      </dsp:txXfrm>
    </dsp:sp>
    <dsp:sp modelId="{1F748B48-8603-4B62-8EB8-22F9631964F1}">
      <dsp:nvSpPr>
        <dsp:cNvPr id="0" name=""/>
        <dsp:cNvSpPr/>
      </dsp:nvSpPr>
      <dsp:spPr bwMode="white">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hemeClr val="lt1">
            <a:alpha val="0"/>
          </a:schemeClr>
        </a:lnRef>
        <a:fillRef idx="1">
          <a:schemeClr val="accent3"/>
        </a:fillRef>
        <a:effectRef idx="0">
          <a:scrgbClr r="0" g="0" b="0"/>
        </a:effectRef>
        <a:fontRef idx="minor"/>
      </dsp:style>
    </dsp:sp>
    <dsp:sp modelId="{EDD37035-7B31-4AF7-858F-8BBA47253C47}">
      <dsp:nvSpPr>
        <dsp:cNvPr id="0" name=""/>
        <dsp:cNvSpPr/>
      </dsp:nvSpPr>
      <dsp:spPr bwMode="white">
        <a:xfrm>
          <a:off x="395445" y="2636302"/>
          <a:ext cx="718991" cy="718991"/>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hemeClr val="lt1">
            <a:alpha val="0"/>
          </a:schemeClr>
        </a:lnRef>
        <a:fillRef idx="1">
          <a:schemeClr val="bg1"/>
        </a:fillRef>
        <a:effectRef idx="0">
          <a:scrgbClr r="0" g="0" b="0"/>
        </a:effectRef>
        <a:fontRef idx="minor">
          <a:schemeClr val="lt1"/>
        </a:fontRef>
      </dsp:style>
    </dsp:sp>
    <dsp:sp modelId="{A177856B-F940-44AE-9527-F320C6938E7C}">
      <dsp:nvSpPr>
        <dsp:cNvPr id="0" name=""/>
        <dsp:cNvSpPr/>
      </dsp:nvSpPr>
      <dsp:spPr bwMode="white">
        <a:xfrm>
          <a:off x="1509882" y="2342169"/>
          <a:ext cx="9005718" cy="130725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bg1"/>
              </a:solidFill>
            </a:rPr>
            <a:t>China’s Role in Global Trade</a:t>
          </a:r>
          <a:r>
            <a:rPr lang="en-US" sz="3600" kern="1200">
              <a:solidFill>
                <a:schemeClr val="bg1"/>
              </a:solidFill>
            </a:rPr>
            <a:t>: As a major food exporter, China faces unique challenges in ensuring food safety. Strengthening its food safety system is critical for global trade and to maintain the trust of both domestic and international consumers.</a:t>
          </a:r>
        </a:p>
      </dsp:txBody>
      <dsp:txXfrm>
        <a:off x="1509882" y="2342169"/>
        <a:ext cx="9005718" cy="1307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E7100-9158-4DF3-AD0D-015CF9782DDC}">
      <dsp:nvSpPr>
        <dsp:cNvPr id="0" name=""/>
        <dsp:cNvSpPr/>
      </dsp:nvSpPr>
      <dsp:spPr bwMode="white">
        <a:xfrm>
          <a:off x="0" y="708098"/>
          <a:ext cx="10515600" cy="1307257"/>
        </a:xfrm>
        <a:prstGeom prst="roundRect">
          <a:avLst>
            <a:gd name="adj" fmla="val 10000"/>
          </a:avLst>
        </a:prstGeom>
        <a:solidFill>
          <a:schemeClr val="bg1">
            <a:lumMod val="95000"/>
            <a:hueOff val="0"/>
            <a:satOff val="0"/>
            <a:lumOff val="0"/>
            <a:alphaOff val="0"/>
          </a:schemeClr>
        </a:solidFill>
        <a:ln>
          <a:noFill/>
        </a:ln>
        <a:effectLst/>
      </dsp:spPr>
      <dsp:style>
        <a:lnRef idx="0">
          <a:schemeClr val="dk1"/>
        </a:lnRef>
        <a:fillRef idx="1">
          <a:schemeClr val="bg1">
            <a:lumMod val="95000"/>
          </a:schemeClr>
        </a:fillRef>
        <a:effectRef idx="0">
          <a:scrgbClr r="0" g="0" b="0"/>
        </a:effectRef>
        <a:fontRef idx="minor"/>
      </dsp:style>
    </dsp:sp>
    <dsp:sp modelId="{F87EE72A-ED64-4FF7-AF6E-3067D3788469}">
      <dsp:nvSpPr>
        <dsp:cNvPr id="0" name=""/>
        <dsp:cNvSpPr/>
      </dsp:nvSpPr>
      <dsp:spPr bwMode="white">
        <a:xfrm>
          <a:off x="395445" y="1002231"/>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hemeClr val="lt1">
            <a:alpha val="0"/>
          </a:schemeClr>
        </a:lnRef>
        <a:fillRef idx="1">
          <a:schemeClr val="accent2"/>
        </a:fillRef>
        <a:effectRef idx="0">
          <a:scrgbClr r="0" g="0" b="0"/>
        </a:effectRef>
        <a:fontRef idx="minor">
          <a:schemeClr val="lt1"/>
        </a:fontRef>
      </dsp:style>
    </dsp:sp>
    <dsp:sp modelId="{8A475749-FE04-40EB-93E3-1D3CFBA48717}">
      <dsp:nvSpPr>
        <dsp:cNvPr id="0" name=""/>
        <dsp:cNvSpPr/>
      </dsp:nvSpPr>
      <dsp:spPr bwMode="white">
        <a:xfrm>
          <a:off x="1509882" y="708098"/>
          <a:ext cx="9005718" cy="130725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Food Safety Law</a:t>
          </a:r>
          <a:r>
            <a:rPr lang="en-US" sz="3600" kern="1200" dirty="0">
              <a:solidFill>
                <a:schemeClr val="tx1"/>
              </a:solidFill>
            </a:rPr>
            <a:t>: The enactment of the Food Safety Law established a unified system for food safety regulation, emphasizing traceability, testing, and consumer protection.</a:t>
          </a:r>
        </a:p>
      </dsp:txBody>
      <dsp:txXfrm>
        <a:off x="1509882" y="708098"/>
        <a:ext cx="9005718" cy="1307257"/>
      </dsp:txXfrm>
    </dsp:sp>
    <dsp:sp modelId="{C452D7AC-F82A-4FDE-B508-B730FE5FF20A}">
      <dsp:nvSpPr>
        <dsp:cNvPr id="0" name=""/>
        <dsp:cNvSpPr/>
      </dsp:nvSpPr>
      <dsp:spPr bwMode="white">
        <a:xfrm>
          <a:off x="0" y="2342169"/>
          <a:ext cx="10515600" cy="1307257"/>
        </a:xfrm>
        <a:prstGeom prst="roundRect">
          <a:avLst>
            <a:gd name="adj" fmla="val 10000"/>
          </a:avLst>
        </a:prstGeom>
        <a:solidFill>
          <a:schemeClr val="bg1">
            <a:lumMod val="95000"/>
            <a:hueOff val="0"/>
            <a:satOff val="0"/>
            <a:lumOff val="0"/>
            <a:alphaOff val="0"/>
          </a:schemeClr>
        </a:solidFill>
        <a:ln>
          <a:noFill/>
        </a:ln>
        <a:effectLst/>
      </dsp:spPr>
      <dsp:style>
        <a:lnRef idx="0">
          <a:schemeClr val="dk1"/>
        </a:lnRef>
        <a:fillRef idx="1">
          <a:schemeClr val="bg1">
            <a:lumMod val="95000"/>
          </a:schemeClr>
        </a:fillRef>
        <a:effectRef idx="0">
          <a:scrgbClr r="0" g="0" b="0"/>
        </a:effectRef>
        <a:fontRef idx="minor"/>
      </dsp:style>
    </dsp:sp>
    <dsp:sp modelId="{6928A7FD-F45F-45BA-A000-741776120809}">
      <dsp:nvSpPr>
        <dsp:cNvPr id="0" name=""/>
        <dsp:cNvSpPr/>
      </dsp:nvSpPr>
      <dsp:spPr bwMode="white">
        <a:xfrm>
          <a:off x="370690" y="2633764"/>
          <a:ext cx="718991" cy="718991"/>
        </a:xfrm>
        <a:prstGeom prst="rect">
          <a:avLst/>
        </a:prstGeom>
        <a:blipFill>
          <a:blip xmlns:r="http://schemas.openxmlformats.org/officeDocument/2006/relationships" r:embed="rId3"/>
          <a:srcRect/>
          <a:stretch>
            <a:fillRect l="-12000" r="-12000"/>
          </a:stretch>
        </a:blipFill>
        <a:ln w="19050" cap="flat" cmpd="sng" algn="ctr">
          <a:noFill/>
          <a:prstDash val="solid"/>
          <a:miter lim="800000"/>
        </a:ln>
        <a:effectLst/>
      </dsp:spPr>
      <dsp:style>
        <a:lnRef idx="2">
          <a:schemeClr val="lt1">
            <a:alpha val="0"/>
          </a:schemeClr>
        </a:lnRef>
        <a:fillRef idx="1">
          <a:schemeClr val="accent3"/>
        </a:fillRef>
        <a:effectRef idx="0">
          <a:scrgbClr r="0" g="0" b="0"/>
        </a:effectRef>
        <a:fontRef idx="minor">
          <a:schemeClr val="lt1"/>
        </a:fontRef>
      </dsp:style>
    </dsp:sp>
    <dsp:sp modelId="{E17EE497-EC90-45B9-8ED8-4C0FB454FE32}">
      <dsp:nvSpPr>
        <dsp:cNvPr id="0" name=""/>
        <dsp:cNvSpPr/>
      </dsp:nvSpPr>
      <dsp:spPr bwMode="white">
        <a:xfrm>
          <a:off x="1509882" y="2342169"/>
          <a:ext cx="9005718" cy="130725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China National Center for Food Safety Risk Assessment (CFSA)</a:t>
          </a:r>
          <a:r>
            <a:rPr lang="en-US" sz="3600" kern="1200" dirty="0">
              <a:solidFill>
                <a:schemeClr val="tx1"/>
              </a:solidFill>
            </a:rPr>
            <a:t>: The CFSA conducts food safety risk assessments and provides scientific evidence to support national food safety standards and regulatory policies. These efforts aim to ensure a safer food supply chain for both consumers and international trade partners.</a:t>
          </a:r>
        </a:p>
      </dsp:txBody>
      <dsp:txXfrm>
        <a:off x="1509882" y="2342169"/>
        <a:ext cx="9005718" cy="13072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35F02-6AA5-7943-886B-0340C1C84C68}">
      <dsp:nvSpPr>
        <dsp:cNvPr id="0" name=""/>
        <dsp:cNvSpPr/>
      </dsp:nvSpPr>
      <dsp:spPr>
        <a:xfrm rot="5400000">
          <a:off x="5487414" y="-2364829"/>
          <a:ext cx="806053" cy="5695646"/>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en-US" sz="2000" kern="1200" dirty="0"/>
            <a:t>Establishes agricultural </a:t>
          </a:r>
          <a:r>
            <a:rPr lang="en-US" altLang="zh-CN" sz="2000" kern="1200" dirty="0"/>
            <a:t>product</a:t>
          </a:r>
          <a:r>
            <a:rPr lang="en-US" sz="2000" kern="1200" dirty="0"/>
            <a:t> standards and oversees safety at the agricultural production level.</a:t>
          </a:r>
          <a:endParaRPr lang="zh-CN" altLang="en-US" sz="2000" kern="1200" dirty="0"/>
        </a:p>
      </dsp:txBody>
      <dsp:txXfrm rot="-5400000">
        <a:off x="3042618" y="119315"/>
        <a:ext cx="5656298" cy="727357"/>
      </dsp:txXfrm>
    </dsp:sp>
    <dsp:sp modelId="{AE3144D7-CBE4-924C-9381-716240877B5B}">
      <dsp:nvSpPr>
        <dsp:cNvPr id="0" name=""/>
        <dsp:cNvSpPr/>
      </dsp:nvSpPr>
      <dsp:spPr>
        <a:xfrm>
          <a:off x="161183" y="530"/>
          <a:ext cx="2881434" cy="96492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100000"/>
            </a:lnSpc>
            <a:spcBef>
              <a:spcPct val="0"/>
            </a:spcBef>
            <a:spcAft>
              <a:spcPct val="35000"/>
            </a:spcAft>
            <a:buNone/>
          </a:pPr>
          <a:r>
            <a:rPr lang="en-US" sz="1500" b="1" kern="1200" dirty="0"/>
            <a:t>Ministry of Agriculture and Rural Affairs (MARA)</a:t>
          </a:r>
          <a:endParaRPr lang="zh-CN" altLang="en-US" sz="1500" kern="1200" dirty="0"/>
        </a:p>
      </dsp:txBody>
      <dsp:txXfrm>
        <a:off x="208287" y="47634"/>
        <a:ext cx="2787226" cy="870718"/>
      </dsp:txXfrm>
    </dsp:sp>
    <dsp:sp modelId="{AE277A95-07EE-5143-856C-439910DBF395}">
      <dsp:nvSpPr>
        <dsp:cNvPr id="0" name=""/>
        <dsp:cNvSpPr/>
      </dsp:nvSpPr>
      <dsp:spPr>
        <a:xfrm rot="5400000">
          <a:off x="5361283" y="-1335253"/>
          <a:ext cx="993468" cy="5695646"/>
        </a:xfrm>
        <a:prstGeom prst="round2Same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en-US" altLang="zh-CN" sz="2000" b="0" kern="1200" dirty="0"/>
            <a:t>C</a:t>
          </a:r>
          <a:r>
            <a:rPr lang="en-GB" altLang="zh-CN" sz="2000" kern="1200" dirty="0" err="1"/>
            <a:t>onducts</a:t>
          </a:r>
          <a:r>
            <a:rPr lang="en-GB" altLang="zh-CN" sz="2000" kern="1200" dirty="0"/>
            <a:t> risk assessments</a:t>
          </a:r>
          <a:r>
            <a:rPr lang="zh-CN" altLang="en-US" sz="2000" kern="1200" dirty="0"/>
            <a:t> </a:t>
          </a:r>
          <a:r>
            <a:rPr lang="en-US" altLang="zh-CN" sz="2000" kern="1200" dirty="0"/>
            <a:t>and</a:t>
          </a:r>
          <a:r>
            <a:rPr lang="zh-CN" altLang="en-US" sz="2000" kern="1200" dirty="0"/>
            <a:t> </a:t>
          </a:r>
          <a:r>
            <a:rPr lang="en-US" altLang="zh-CN" sz="2000" kern="1200" dirty="0"/>
            <a:t>sets</a:t>
          </a:r>
          <a:r>
            <a:rPr lang="en-GB" altLang="zh-CN" sz="2000" kern="1200" dirty="0"/>
            <a:t> national food safety standards</a:t>
          </a:r>
          <a:r>
            <a:rPr lang="en-US" altLang="zh-CN" sz="2000" kern="1200" dirty="0"/>
            <a:t>.</a:t>
          </a:r>
          <a:endParaRPr lang="zh-CN" altLang="en-US" sz="2000" kern="1200" dirty="0"/>
        </a:p>
      </dsp:txBody>
      <dsp:txXfrm rot="-5400000">
        <a:off x="3010195" y="1064332"/>
        <a:ext cx="5647149" cy="896474"/>
      </dsp:txXfrm>
    </dsp:sp>
    <dsp:sp modelId="{BF9543C0-00EE-164B-9AD2-75A51FC91692}">
      <dsp:nvSpPr>
        <dsp:cNvPr id="0" name=""/>
        <dsp:cNvSpPr/>
      </dsp:nvSpPr>
      <dsp:spPr>
        <a:xfrm>
          <a:off x="174169" y="1029506"/>
          <a:ext cx="2849012" cy="974044"/>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altLang="zh-CN" sz="2300" b="1" kern="1200" dirty="0">
              <a:solidFill>
                <a:prstClr val="white"/>
              </a:solidFill>
              <a:latin typeface="等线" panose="02010600030101010101" charset="-122"/>
              <a:ea typeface="+mn-ea"/>
              <a:cs typeface="+mn-cs"/>
            </a:rPr>
            <a:t>National</a:t>
          </a:r>
          <a:r>
            <a:rPr lang="zh-CN" altLang="en-US" sz="2300" b="1" kern="1200" dirty="0">
              <a:solidFill>
                <a:prstClr val="white"/>
              </a:solidFill>
              <a:latin typeface="等线" panose="02010600030101010101" charset="-122"/>
              <a:ea typeface="+mn-ea"/>
              <a:cs typeface="+mn-cs"/>
            </a:rPr>
            <a:t> </a:t>
          </a:r>
          <a:r>
            <a:rPr lang="en-US" altLang="zh-CN" sz="2300" b="1" kern="1200" dirty="0">
              <a:solidFill>
                <a:prstClr val="white"/>
              </a:solidFill>
              <a:latin typeface="等线" panose="02010600030101010101" charset="-122"/>
              <a:ea typeface="+mn-ea"/>
              <a:cs typeface="+mn-cs"/>
            </a:rPr>
            <a:t>Health</a:t>
          </a:r>
          <a:r>
            <a:rPr lang="zh-CN" altLang="en-US" sz="2300" b="1" kern="1200" dirty="0">
              <a:solidFill>
                <a:prstClr val="white"/>
              </a:solidFill>
              <a:latin typeface="等线" panose="02010600030101010101" charset="-122"/>
              <a:ea typeface="+mn-ea"/>
              <a:cs typeface="+mn-cs"/>
            </a:rPr>
            <a:t> </a:t>
          </a:r>
          <a:r>
            <a:rPr lang="en-US" altLang="zh-CN" sz="2300" b="1" kern="1200" dirty="0">
              <a:solidFill>
                <a:prstClr val="white"/>
              </a:solidFill>
              <a:latin typeface="等线" panose="02010600030101010101" charset="-122"/>
              <a:ea typeface="+mn-ea"/>
              <a:cs typeface="+mn-cs"/>
            </a:rPr>
            <a:t>Commission(NHC</a:t>
          </a:r>
          <a:r>
            <a:rPr lang="en-US" altLang="zh-CN" sz="2300" b="1" kern="1200" dirty="0"/>
            <a:t>)</a:t>
          </a:r>
          <a:endParaRPr lang="zh-CN" altLang="en-US" sz="2300" b="1" kern="1200" dirty="0"/>
        </a:p>
      </dsp:txBody>
      <dsp:txXfrm>
        <a:off x="221718" y="1077055"/>
        <a:ext cx="2753914" cy="878946"/>
      </dsp:txXfrm>
    </dsp:sp>
    <dsp:sp modelId="{5BABDC5C-2C45-5749-92F8-88573869FD5D}">
      <dsp:nvSpPr>
        <dsp:cNvPr id="0" name=""/>
        <dsp:cNvSpPr/>
      </dsp:nvSpPr>
      <dsp:spPr>
        <a:xfrm rot="5400000">
          <a:off x="5045489" y="223561"/>
          <a:ext cx="1645106" cy="5690083"/>
        </a:xfrm>
        <a:prstGeom prst="round2Same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en-US" sz="2000" kern="1200" dirty="0"/>
            <a:t>Ensures food safety enforcement and compliance across the food supply chain, from production to retail.</a:t>
          </a:r>
        </a:p>
        <a:p>
          <a:pPr marL="228600" lvl="1" indent="-228600" algn="l" defTabSz="889000">
            <a:lnSpc>
              <a:spcPct val="100000"/>
            </a:lnSpc>
            <a:spcBef>
              <a:spcPct val="0"/>
            </a:spcBef>
            <a:spcAft>
              <a:spcPct val="15000"/>
            </a:spcAft>
            <a:buChar char="•"/>
          </a:pPr>
          <a:r>
            <a:rPr lang="en-US" altLang="zh-CN" sz="2000" kern="1200" dirty="0"/>
            <a:t>Ensures food safety enforcement import and export.</a:t>
          </a:r>
        </a:p>
      </dsp:txBody>
      <dsp:txXfrm rot="-5400000">
        <a:off x="3023001" y="2326357"/>
        <a:ext cx="5609776" cy="1484492"/>
      </dsp:txXfrm>
    </dsp:sp>
    <dsp:sp modelId="{75121E0C-FB7F-954B-9EC5-6FBAAE84434D}">
      <dsp:nvSpPr>
        <dsp:cNvPr id="0" name=""/>
        <dsp:cNvSpPr/>
      </dsp:nvSpPr>
      <dsp:spPr>
        <a:xfrm>
          <a:off x="161183" y="2059682"/>
          <a:ext cx="2861817" cy="2017843"/>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100000"/>
            </a:lnSpc>
            <a:spcBef>
              <a:spcPct val="0"/>
            </a:spcBef>
            <a:spcAft>
              <a:spcPct val="35000"/>
            </a:spcAft>
            <a:buNone/>
          </a:pPr>
          <a:r>
            <a:rPr lang="en-US" sz="1500" b="1" kern="1200" dirty="0"/>
            <a:t>State Administration for Market Regulation (SAMR)</a:t>
          </a:r>
        </a:p>
        <a:p>
          <a:pPr marL="0" lvl="0" indent="0" algn="ctr" defTabSz="666750">
            <a:lnSpc>
              <a:spcPct val="100000"/>
            </a:lnSpc>
            <a:spcBef>
              <a:spcPct val="0"/>
            </a:spcBef>
            <a:spcAft>
              <a:spcPct val="35000"/>
            </a:spcAft>
            <a:buNone/>
          </a:pPr>
          <a:r>
            <a:rPr lang="en-US" altLang="zh-CN" sz="1500" b="1" kern="1200" dirty="0"/>
            <a:t>General Administration of Customs of China(GACC)</a:t>
          </a:r>
        </a:p>
      </dsp:txBody>
      <dsp:txXfrm>
        <a:off x="259686" y="2158185"/>
        <a:ext cx="2664811" cy="1820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0255B-F33F-B149-A99E-2B233BCB8301}">
      <dsp:nvSpPr>
        <dsp:cNvPr id="0" name=""/>
        <dsp:cNvSpPr/>
      </dsp:nvSpPr>
      <dsp:spPr bwMode="white">
        <a:xfrm rot="-16885144" flipV="1">
          <a:off x="39736" y="1910076"/>
          <a:ext cx="2692872" cy="1877943"/>
        </a:xfrm>
        <a:prstGeom prst="swooshArrow">
          <a:avLst>
            <a:gd name="adj1" fmla="val 16310"/>
            <a:gd name="adj2" fmla="val 3136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sp>
    <dsp:sp modelId="{90F496A6-35B4-E740-BC10-C87C8D882965}">
      <dsp:nvSpPr>
        <dsp:cNvPr id="0" name=""/>
        <dsp:cNvSpPr/>
      </dsp:nvSpPr>
      <dsp:spPr bwMode="white">
        <a:xfrm>
          <a:off x="240336" y="1013056"/>
          <a:ext cx="1269606" cy="499108"/>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1600200">
            <a:lnSpc>
              <a:spcPct val="90000"/>
            </a:lnSpc>
            <a:spcBef>
              <a:spcPct val="0"/>
            </a:spcBef>
            <a:spcAft>
              <a:spcPct val="35000"/>
            </a:spcAft>
            <a:buNone/>
          </a:pPr>
          <a:r>
            <a:rPr lang="en-US" altLang="zh-CN" sz="3600" kern="1200" dirty="0">
              <a:solidFill>
                <a:schemeClr val="tx1"/>
              </a:solidFill>
            </a:rPr>
            <a:t>Farm</a:t>
          </a:r>
          <a:endParaRPr lang="zh-CN" altLang="en-US" sz="3600" kern="1200" dirty="0">
            <a:solidFill>
              <a:schemeClr val="tx1"/>
            </a:solidFill>
          </a:endParaRPr>
        </a:p>
      </dsp:txBody>
      <dsp:txXfrm>
        <a:off x="240336" y="1013056"/>
        <a:ext cx="1269606" cy="499108"/>
      </dsp:txXfrm>
    </dsp:sp>
    <dsp:sp modelId="{17AFDCE1-DCD6-EA4F-9AA0-3C5FA7C926FC}">
      <dsp:nvSpPr>
        <dsp:cNvPr id="0" name=""/>
        <dsp:cNvSpPr/>
      </dsp:nvSpPr>
      <dsp:spPr bwMode="white">
        <a:xfrm>
          <a:off x="0" y="4000507"/>
          <a:ext cx="1715684" cy="499108"/>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1600200">
            <a:lnSpc>
              <a:spcPct val="90000"/>
            </a:lnSpc>
            <a:spcBef>
              <a:spcPct val="0"/>
            </a:spcBef>
            <a:spcAft>
              <a:spcPct val="35000"/>
            </a:spcAft>
            <a:buNone/>
          </a:pPr>
          <a:r>
            <a:rPr lang="en-US" altLang="zh-CN" sz="3600" kern="1200" dirty="0">
              <a:solidFill>
                <a:schemeClr val="tx1"/>
              </a:solidFill>
            </a:rPr>
            <a:t>Table</a:t>
          </a:r>
          <a:endParaRPr lang="zh-CN" altLang="en-US" sz="3600" kern="1200" dirty="0">
            <a:solidFill>
              <a:schemeClr val="tx1"/>
            </a:solidFill>
          </a:endParaRPr>
        </a:p>
      </dsp:txBody>
      <dsp:txXfrm>
        <a:off x="0" y="4000507"/>
        <a:ext cx="1715684" cy="499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7615D-0962-472F-A753-426AB89B9515}">
      <dsp:nvSpPr>
        <dsp:cNvPr id="0" name=""/>
        <dsp:cNvSpPr/>
      </dsp:nvSpPr>
      <dsp:spPr bwMode="white">
        <a:xfrm>
          <a:off x="0" y="0"/>
          <a:ext cx="10445496" cy="1216345"/>
        </a:xfrm>
        <a:prstGeom prst="roundRect">
          <a:avLst>
            <a:gd name="adj" fmla="val 10000"/>
          </a:avLst>
        </a:prstGeom>
        <a:solidFill>
          <a:schemeClr val="accent2">
            <a:tint val="40000"/>
            <a:hueOff val="0"/>
            <a:satOff val="0"/>
            <a:lumOff val="0"/>
            <a:alphaOff val="0"/>
          </a:schemeClr>
        </a:solidFill>
        <a:ln>
          <a:noFill/>
        </a:ln>
        <a:effectLst/>
      </dsp:spPr>
      <dsp:style>
        <a:lnRef idx="0">
          <a:schemeClr val="dk1"/>
        </a:lnRef>
        <a:fillRef idx="1">
          <a:schemeClr val="accent2">
            <a:tint val="40000"/>
          </a:schemeClr>
        </a:fillRef>
        <a:effectRef idx="0">
          <a:scrgbClr r="0" g="0" b="0"/>
        </a:effectRef>
        <a:fontRef idx="minor"/>
      </dsp:style>
    </dsp:sp>
    <dsp:sp modelId="{47251A8A-F063-4986-8070-E795D9A6255B}">
      <dsp:nvSpPr>
        <dsp:cNvPr id="0" name=""/>
        <dsp:cNvSpPr/>
      </dsp:nvSpPr>
      <dsp:spPr bwMode="white">
        <a:xfrm>
          <a:off x="367944" y="273678"/>
          <a:ext cx="668990" cy="668990"/>
        </a:xfrm>
        <a:prstGeom prst="rect">
          <a:avLst/>
        </a:prstGeom>
        <a:blipFill>
          <a:blip xmlns:r="http://schemas.openxmlformats.org/officeDocument/2006/relationships" r:embed="rId1"/>
          <a:srcRect/>
          <a:stretch>
            <a:fillRect l="-12000" r="-12000"/>
          </a:stretch>
        </a:blip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2">
            <a:hueOff val="0"/>
            <a:satOff val="0"/>
            <a:lumOff val="0"/>
            <a:alpha val="100000"/>
          </a:schemeClr>
        </a:fillRef>
        <a:effectRef idx="0">
          <a:scrgbClr r="0" g="0" b="0"/>
        </a:effectRef>
        <a:fontRef idx="minor">
          <a:schemeClr val="lt1"/>
        </a:fontRef>
      </dsp:style>
    </dsp:sp>
    <dsp:sp modelId="{E013EB26-AB78-4594-A18D-8938E3CCB44A}">
      <dsp:nvSpPr>
        <dsp:cNvPr id="0" name=""/>
        <dsp:cNvSpPr/>
      </dsp:nvSpPr>
      <dsp:spPr bwMode="white">
        <a:xfrm>
          <a:off x="1404878" y="0"/>
          <a:ext cx="9040618" cy="1216345"/>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28729" tIns="128729" rIns="128729" bIns="128729" numCol="1" spcCol="1270" anchor="ctr" anchorCtr="0">
          <a:noAutofit/>
        </a:bodyPr>
        <a:lstStyle/>
        <a:p>
          <a:pPr marL="0" lvl="0" indent="0" algn="l" defTabSz="1600200">
            <a:lnSpc>
              <a:spcPct val="100000"/>
            </a:lnSpc>
            <a:spcBef>
              <a:spcPct val="0"/>
            </a:spcBef>
            <a:spcAft>
              <a:spcPct val="35000"/>
            </a:spcAft>
            <a:buNone/>
          </a:pPr>
          <a:r>
            <a:rPr lang="en-GB" altLang="zh-CN" sz="3600" kern="1200" dirty="0">
              <a:solidFill>
                <a:schemeClr val="tx1"/>
              </a:solidFill>
            </a:rPr>
            <a:t>CFSA was established in </a:t>
          </a:r>
          <a:r>
            <a:rPr lang="en-GB" altLang="zh-CN" sz="3600" b="1" kern="1200" dirty="0">
              <a:solidFill>
                <a:schemeClr val="tx1"/>
              </a:solidFill>
            </a:rPr>
            <a:t>2012</a:t>
          </a:r>
          <a:r>
            <a:rPr lang="en-GB" altLang="zh-CN" sz="3600" kern="1200" dirty="0">
              <a:solidFill>
                <a:schemeClr val="tx1"/>
              </a:solidFill>
            </a:rPr>
            <a:t> in response to China’s growing need for </a:t>
          </a:r>
          <a:r>
            <a:rPr lang="en-GB" altLang="zh-CN" sz="3600" b="1" kern="1200" dirty="0">
              <a:solidFill>
                <a:schemeClr val="tx1"/>
              </a:solidFill>
            </a:rPr>
            <a:t>scientific risk assessments</a:t>
          </a:r>
          <a:r>
            <a:rPr lang="en-GB" altLang="zh-CN" sz="3600" kern="1200" dirty="0">
              <a:solidFill>
                <a:schemeClr val="tx1"/>
              </a:solidFill>
            </a:rPr>
            <a:t> in food safety.</a:t>
          </a:r>
          <a:endParaRPr lang="en-US" sz="3600" kern="1200" dirty="0">
            <a:solidFill>
              <a:schemeClr val="tx1"/>
            </a:solidFill>
          </a:endParaRPr>
        </a:p>
      </dsp:txBody>
      <dsp:txXfrm>
        <a:off x="1404878" y="0"/>
        <a:ext cx="9040618" cy="1216345"/>
      </dsp:txXfrm>
    </dsp:sp>
    <dsp:sp modelId="{1F748B48-8603-4B62-8EB8-22F9631964F1}">
      <dsp:nvSpPr>
        <dsp:cNvPr id="0" name=""/>
        <dsp:cNvSpPr/>
      </dsp:nvSpPr>
      <dsp:spPr bwMode="white">
        <a:xfrm>
          <a:off x="0" y="1520431"/>
          <a:ext cx="10445496" cy="1216345"/>
        </a:xfrm>
        <a:prstGeom prst="roundRect">
          <a:avLst>
            <a:gd name="adj" fmla="val 10000"/>
          </a:avLst>
        </a:prstGeom>
        <a:solidFill>
          <a:schemeClr val="accent2">
            <a:tint val="40000"/>
            <a:hueOff val="0"/>
            <a:satOff val="0"/>
            <a:lumOff val="0"/>
            <a:alphaOff val="0"/>
          </a:schemeClr>
        </a:solidFill>
        <a:ln>
          <a:noFill/>
        </a:ln>
        <a:effectLst/>
      </dsp:spPr>
      <dsp:style>
        <a:lnRef idx="0">
          <a:schemeClr val="dk1"/>
        </a:lnRef>
        <a:fillRef idx="1">
          <a:schemeClr val="accent2">
            <a:tint val="40000"/>
          </a:schemeClr>
        </a:fillRef>
        <a:effectRef idx="0">
          <a:scrgbClr r="0" g="0" b="0"/>
        </a:effectRef>
        <a:fontRef idx="minor"/>
      </dsp:style>
    </dsp:sp>
    <dsp:sp modelId="{EDD37035-7B31-4AF7-858F-8BBA47253C47}">
      <dsp:nvSpPr>
        <dsp:cNvPr id="0" name=""/>
        <dsp:cNvSpPr/>
      </dsp:nvSpPr>
      <dsp:spPr bwMode="white">
        <a:xfrm>
          <a:off x="367944" y="1794108"/>
          <a:ext cx="668990" cy="668990"/>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2">
            <a:hueOff val="3240000"/>
            <a:satOff val="-9215"/>
            <a:lumOff val="-14901"/>
            <a:alpha val="100000"/>
          </a:schemeClr>
        </a:fillRef>
        <a:effectRef idx="0">
          <a:scrgbClr r="0" g="0" b="0"/>
        </a:effectRef>
        <a:fontRef idx="minor">
          <a:schemeClr val="lt1"/>
        </a:fontRef>
      </dsp:style>
    </dsp:sp>
    <dsp:sp modelId="{A177856B-F940-44AE-9527-F320C6938E7C}">
      <dsp:nvSpPr>
        <dsp:cNvPr id="0" name=""/>
        <dsp:cNvSpPr/>
      </dsp:nvSpPr>
      <dsp:spPr bwMode="white">
        <a:xfrm>
          <a:off x="1404878" y="1520431"/>
          <a:ext cx="9040618" cy="1216345"/>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28729" tIns="128729" rIns="128729" bIns="128729" numCol="1" spcCol="1270" anchor="ctr" anchorCtr="0">
          <a:noAutofit/>
        </a:bodyPr>
        <a:lstStyle/>
        <a:p>
          <a:pPr marL="0" lvl="0" indent="0" algn="l" defTabSz="1600200">
            <a:lnSpc>
              <a:spcPct val="100000"/>
            </a:lnSpc>
            <a:spcBef>
              <a:spcPct val="0"/>
            </a:spcBef>
            <a:spcAft>
              <a:spcPct val="35000"/>
            </a:spcAft>
            <a:buNone/>
          </a:pPr>
          <a:r>
            <a:rPr lang="en-GB" altLang="zh-CN" sz="3600" kern="1200" dirty="0">
              <a:solidFill>
                <a:schemeClr val="tx1"/>
              </a:solidFill>
            </a:rPr>
            <a:t>Created under the </a:t>
          </a:r>
          <a:r>
            <a:rPr lang="en-GB" altLang="zh-CN" sz="3600" b="1" kern="1200" dirty="0">
              <a:solidFill>
                <a:schemeClr val="tx1"/>
              </a:solidFill>
            </a:rPr>
            <a:t>National Health Commission</a:t>
          </a:r>
          <a:r>
            <a:rPr lang="en-GB" altLang="zh-CN" sz="3600" kern="1200" dirty="0">
              <a:solidFill>
                <a:schemeClr val="tx1"/>
              </a:solidFill>
            </a:rPr>
            <a:t> (formerly the Ministry of Health), CFSA’s mission is to enhance China’s food safety system through </a:t>
          </a:r>
          <a:r>
            <a:rPr lang="en-GB" altLang="zh-CN" sz="3600" b="1" kern="1200" dirty="0">
              <a:solidFill>
                <a:schemeClr val="tx1"/>
              </a:solidFill>
            </a:rPr>
            <a:t>evidence-based research</a:t>
          </a:r>
          <a:r>
            <a:rPr lang="en-GB" altLang="zh-CN" sz="3600" kern="1200" dirty="0">
              <a:solidFill>
                <a:schemeClr val="tx1"/>
              </a:solidFill>
            </a:rPr>
            <a:t> and risk assessments.</a:t>
          </a:r>
          <a:endParaRPr lang="en-US" sz="3600" kern="1200" dirty="0">
            <a:solidFill>
              <a:schemeClr val="tx1"/>
            </a:solidFill>
          </a:endParaRPr>
        </a:p>
      </dsp:txBody>
      <dsp:txXfrm>
        <a:off x="1404878" y="1520431"/>
        <a:ext cx="9040618" cy="1216345"/>
      </dsp:txXfrm>
    </dsp:sp>
    <dsp:sp modelId="{79ACA103-C2F2-BC46-97F0-FD65479FCAD6}">
      <dsp:nvSpPr>
        <dsp:cNvPr id="0" name=""/>
        <dsp:cNvSpPr/>
      </dsp:nvSpPr>
      <dsp:spPr bwMode="white">
        <a:xfrm>
          <a:off x="0" y="3040861"/>
          <a:ext cx="10445496" cy="1216345"/>
        </a:xfrm>
        <a:prstGeom prst="roundRect">
          <a:avLst>
            <a:gd name="adj" fmla="val 10000"/>
          </a:avLst>
        </a:prstGeom>
        <a:solidFill>
          <a:schemeClr val="accent2">
            <a:tint val="40000"/>
            <a:hueOff val="0"/>
            <a:satOff val="0"/>
            <a:lumOff val="0"/>
            <a:alphaOff val="0"/>
          </a:schemeClr>
        </a:solidFill>
        <a:ln>
          <a:noFill/>
        </a:ln>
        <a:effectLst/>
      </dsp:spPr>
      <dsp:style>
        <a:lnRef idx="0">
          <a:schemeClr val="dk1"/>
        </a:lnRef>
        <a:fillRef idx="1">
          <a:schemeClr val="accent2">
            <a:tint val="40000"/>
          </a:schemeClr>
        </a:fillRef>
        <a:effectRef idx="0">
          <a:scrgbClr r="0" g="0" b="0"/>
        </a:effectRef>
        <a:fontRef idx="minor"/>
      </dsp:style>
    </dsp:sp>
    <dsp:sp modelId="{91D642E6-BDBA-824E-80D7-D7D29D1CE2B2}">
      <dsp:nvSpPr>
        <dsp:cNvPr id="0" name=""/>
        <dsp:cNvSpPr/>
      </dsp:nvSpPr>
      <dsp:spPr bwMode="white">
        <a:xfrm>
          <a:off x="367944" y="3314539"/>
          <a:ext cx="668990" cy="668990"/>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2">
            <a:hueOff val="6480000"/>
            <a:satOff val="-18430"/>
            <a:lumOff val="-29803"/>
            <a:alpha val="100000"/>
          </a:schemeClr>
        </a:fillRef>
        <a:effectRef idx="0">
          <a:scrgbClr r="0" g="0" b="0"/>
        </a:effectRef>
        <a:fontRef idx="minor">
          <a:schemeClr val="lt1"/>
        </a:fontRef>
      </dsp:style>
    </dsp:sp>
    <dsp:sp modelId="{2F1A8C42-6CE8-8E45-AB51-8B8A3357D420}">
      <dsp:nvSpPr>
        <dsp:cNvPr id="0" name=""/>
        <dsp:cNvSpPr/>
      </dsp:nvSpPr>
      <dsp:spPr bwMode="white">
        <a:xfrm>
          <a:off x="1404878" y="3040861"/>
          <a:ext cx="9040618" cy="1216345"/>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28729" tIns="128729" rIns="128729" bIns="128729" numCol="1" spcCol="1270" anchor="ctr" anchorCtr="0">
          <a:noAutofit/>
        </a:bodyPr>
        <a:lstStyle/>
        <a:p>
          <a:pPr marL="0" lvl="0" indent="0" algn="l" defTabSz="1600200">
            <a:lnSpc>
              <a:spcPct val="100000"/>
            </a:lnSpc>
            <a:spcBef>
              <a:spcPct val="0"/>
            </a:spcBef>
            <a:spcAft>
              <a:spcPct val="35000"/>
            </a:spcAft>
            <a:buNone/>
          </a:pPr>
          <a:r>
            <a:rPr lang="en-GB" altLang="zh-CN" sz="3600" b="1" kern="1200" dirty="0">
              <a:solidFill>
                <a:schemeClr val="tx1"/>
              </a:solidFill>
            </a:rPr>
            <a:t>CFSA is the first and only national-level dedicated center</a:t>
          </a:r>
          <a:r>
            <a:rPr lang="en-GB" altLang="zh-CN" sz="3600" kern="1200" dirty="0">
              <a:solidFill>
                <a:schemeClr val="tx1"/>
              </a:solidFill>
            </a:rPr>
            <a:t> in China focused on conducting </a:t>
          </a:r>
          <a:r>
            <a:rPr lang="en-GB" altLang="zh-CN" sz="3600" b="1" kern="1200" dirty="0">
              <a:solidFill>
                <a:schemeClr val="tx1"/>
              </a:solidFill>
            </a:rPr>
            <a:t>scientific risk assessments</a:t>
          </a:r>
          <a:r>
            <a:rPr lang="en-GB" altLang="zh-CN" sz="3600" kern="1200" dirty="0">
              <a:solidFill>
                <a:schemeClr val="tx1"/>
              </a:solidFill>
            </a:rPr>
            <a:t> for food safety, playing a critical role in strengthening the food safety system.</a:t>
          </a:r>
          <a:endParaRPr lang="en-US" sz="3600" kern="1200" dirty="0">
            <a:solidFill>
              <a:schemeClr val="tx1"/>
            </a:solidFill>
          </a:endParaRPr>
        </a:p>
      </dsp:txBody>
      <dsp:txXfrm>
        <a:off x="1404878" y="3040861"/>
        <a:ext cx="9040618" cy="12163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CBD2B-AAE3-A742-8797-A4C001AB3011}">
      <dsp:nvSpPr>
        <dsp:cNvPr id="0" name=""/>
        <dsp:cNvSpPr/>
      </dsp:nvSpPr>
      <dsp:spPr bwMode="white">
        <a:xfrm>
          <a:off x="3806950" y="621391"/>
          <a:ext cx="5344896" cy="5344896"/>
        </a:xfrm>
        <a:prstGeom prst="blockArc">
          <a:avLst>
            <a:gd name="adj1" fmla="val 16199999"/>
            <a:gd name="adj2" fmla="val 20520000"/>
            <a:gd name="adj3" fmla="val 3962"/>
          </a:avLst>
        </a:prstGeom>
        <a:solidFill>
          <a:schemeClr val="accent3">
            <a:shade val="90000"/>
            <a:hueOff val="0"/>
            <a:satOff val="0"/>
            <a:lumOff val="0"/>
            <a:alphaOff val="0"/>
          </a:schemeClr>
        </a:solidFill>
        <a:ln>
          <a:noFill/>
        </a:ln>
        <a:effectLst/>
      </dsp:spPr>
      <dsp:style>
        <a:lnRef idx="0">
          <a:schemeClr val="accent3">
            <a:shade val="90000"/>
            <a:hueOff val="0"/>
            <a:satOff val="0"/>
            <a:lumOff val="0"/>
            <a:alpha val="100000"/>
          </a:schemeClr>
        </a:lnRef>
        <a:fillRef idx="1">
          <a:schemeClr val="accent3">
            <a:shade val="90000"/>
            <a:hueOff val="0"/>
            <a:satOff val="0"/>
            <a:lumOff val="0"/>
            <a:alpha val="100000"/>
          </a:schemeClr>
        </a:fillRef>
        <a:effectRef idx="0">
          <a:scrgbClr r="0" g="0" b="0"/>
        </a:effectRef>
        <a:fontRef idx="minor">
          <a:schemeClr val="lt1"/>
        </a:fontRef>
      </dsp:style>
    </dsp:sp>
    <dsp:sp modelId="{E8873B04-B045-004A-A69B-5BE68FD3BD1C}">
      <dsp:nvSpPr>
        <dsp:cNvPr id="0" name=""/>
        <dsp:cNvSpPr/>
      </dsp:nvSpPr>
      <dsp:spPr bwMode="white">
        <a:xfrm>
          <a:off x="3806950" y="621391"/>
          <a:ext cx="5344896" cy="5344896"/>
        </a:xfrm>
        <a:prstGeom prst="blockArc">
          <a:avLst>
            <a:gd name="adj1" fmla="val 20520000"/>
            <a:gd name="adj2" fmla="val 3240000"/>
            <a:gd name="adj3" fmla="val 3962"/>
          </a:avLst>
        </a:prstGeom>
        <a:solidFill>
          <a:schemeClr val="accent3">
            <a:shade val="90000"/>
            <a:hueOff val="-66955"/>
            <a:satOff val="-13423"/>
            <a:lumOff val="12871"/>
            <a:alphaOff val="0"/>
          </a:schemeClr>
        </a:solidFill>
        <a:ln>
          <a:noFill/>
        </a:ln>
        <a:effectLst/>
      </dsp:spPr>
      <dsp:style>
        <a:lnRef idx="0">
          <a:schemeClr val="accent3">
            <a:shade val="90000"/>
            <a:hueOff val="-45000"/>
            <a:satOff val="-13626"/>
            <a:lumOff val="12941"/>
            <a:alpha val="100000"/>
          </a:schemeClr>
        </a:lnRef>
        <a:fillRef idx="1">
          <a:schemeClr val="accent3">
            <a:shade val="90000"/>
            <a:hueOff val="-45000"/>
            <a:satOff val="-13626"/>
            <a:lumOff val="12941"/>
            <a:alpha val="100000"/>
          </a:schemeClr>
        </a:fillRef>
        <a:effectRef idx="0">
          <a:scrgbClr r="0" g="0" b="0"/>
        </a:effectRef>
        <a:fontRef idx="minor">
          <a:schemeClr val="lt1"/>
        </a:fontRef>
      </dsp:style>
    </dsp:sp>
    <dsp:sp modelId="{2E333D51-6426-CB46-B600-8DCB65C3482B}">
      <dsp:nvSpPr>
        <dsp:cNvPr id="0" name=""/>
        <dsp:cNvSpPr/>
      </dsp:nvSpPr>
      <dsp:spPr bwMode="white">
        <a:xfrm>
          <a:off x="3806950" y="621391"/>
          <a:ext cx="5344896" cy="5344896"/>
        </a:xfrm>
        <a:prstGeom prst="blockArc">
          <a:avLst>
            <a:gd name="adj1" fmla="val 3240000"/>
            <a:gd name="adj2" fmla="val 7560000"/>
            <a:gd name="adj3" fmla="val 3962"/>
          </a:avLst>
        </a:prstGeom>
        <a:solidFill>
          <a:schemeClr val="accent3">
            <a:shade val="90000"/>
            <a:hueOff val="-133910"/>
            <a:satOff val="-26845"/>
            <a:lumOff val="25743"/>
            <a:alphaOff val="0"/>
          </a:schemeClr>
        </a:solidFill>
        <a:ln>
          <a:noFill/>
        </a:ln>
        <a:effectLst/>
      </dsp:spPr>
      <dsp:style>
        <a:lnRef idx="0">
          <a:schemeClr val="accent3">
            <a:shade val="90000"/>
            <a:hueOff val="-90000"/>
            <a:satOff val="-27254"/>
            <a:lumOff val="25882"/>
            <a:alpha val="100000"/>
          </a:schemeClr>
        </a:lnRef>
        <a:fillRef idx="1">
          <a:schemeClr val="accent3">
            <a:shade val="90000"/>
            <a:hueOff val="-90000"/>
            <a:satOff val="-27254"/>
            <a:lumOff val="25882"/>
            <a:alpha val="100000"/>
          </a:schemeClr>
        </a:fillRef>
        <a:effectRef idx="0">
          <a:scrgbClr r="0" g="0" b="0"/>
        </a:effectRef>
        <a:fontRef idx="minor">
          <a:schemeClr val="lt1"/>
        </a:fontRef>
      </dsp:style>
    </dsp:sp>
    <dsp:sp modelId="{D35F46DA-84AE-8A4C-AF5E-3FFB82CD375A}">
      <dsp:nvSpPr>
        <dsp:cNvPr id="0" name=""/>
        <dsp:cNvSpPr/>
      </dsp:nvSpPr>
      <dsp:spPr bwMode="white">
        <a:xfrm>
          <a:off x="3825750" y="635185"/>
          <a:ext cx="5344896" cy="5344896"/>
        </a:xfrm>
        <a:prstGeom prst="blockArc">
          <a:avLst>
            <a:gd name="adj1" fmla="val 7592372"/>
            <a:gd name="adj2" fmla="val 11906103"/>
            <a:gd name="adj3" fmla="val 3962"/>
          </a:avLst>
        </a:prstGeom>
        <a:solidFill>
          <a:schemeClr val="accent3">
            <a:shade val="90000"/>
            <a:hueOff val="-200865"/>
            <a:satOff val="-40268"/>
            <a:lumOff val="38614"/>
            <a:alphaOff val="0"/>
          </a:schemeClr>
        </a:solidFill>
        <a:ln>
          <a:noFill/>
        </a:ln>
        <a:effectLst/>
      </dsp:spPr>
      <dsp:style>
        <a:lnRef idx="0">
          <a:schemeClr val="accent3">
            <a:shade val="90000"/>
            <a:hueOff val="-135000"/>
            <a:satOff val="-40881"/>
            <a:lumOff val="38824"/>
            <a:alpha val="100000"/>
          </a:schemeClr>
        </a:lnRef>
        <a:fillRef idx="1">
          <a:schemeClr val="accent3">
            <a:shade val="90000"/>
            <a:hueOff val="-135000"/>
            <a:satOff val="-40881"/>
            <a:lumOff val="38824"/>
            <a:alpha val="100000"/>
          </a:schemeClr>
        </a:fillRef>
        <a:effectRef idx="0">
          <a:scrgbClr r="0" g="0" b="0"/>
        </a:effectRef>
        <a:fontRef idx="minor">
          <a:schemeClr val="lt1"/>
        </a:fontRef>
      </dsp:style>
    </dsp:sp>
    <dsp:sp modelId="{739C89A7-546F-9A42-A3BC-42D378C0AE64}">
      <dsp:nvSpPr>
        <dsp:cNvPr id="0" name=""/>
        <dsp:cNvSpPr/>
      </dsp:nvSpPr>
      <dsp:spPr bwMode="white">
        <a:xfrm>
          <a:off x="3830340" y="621280"/>
          <a:ext cx="5344896" cy="5344896"/>
        </a:xfrm>
        <a:prstGeom prst="blockArc">
          <a:avLst>
            <a:gd name="adj1" fmla="val 11885774"/>
            <a:gd name="adj2" fmla="val 16167528"/>
            <a:gd name="adj3" fmla="val 3962"/>
          </a:avLst>
        </a:prstGeom>
        <a:solidFill>
          <a:schemeClr val="accent3">
            <a:shade val="90000"/>
            <a:hueOff val="-267820"/>
            <a:satOff val="-53691"/>
            <a:lumOff val="51485"/>
            <a:alphaOff val="0"/>
          </a:schemeClr>
        </a:solidFill>
        <a:ln>
          <a:noFill/>
        </a:ln>
        <a:effectLst/>
      </dsp:spPr>
      <dsp:style>
        <a:lnRef idx="0">
          <a:schemeClr val="accent3">
            <a:shade val="90000"/>
            <a:hueOff val="-180000"/>
            <a:satOff val="-54509"/>
            <a:lumOff val="51765"/>
            <a:alpha val="100000"/>
          </a:schemeClr>
        </a:lnRef>
        <a:fillRef idx="1">
          <a:schemeClr val="accent3">
            <a:shade val="90000"/>
            <a:hueOff val="-180000"/>
            <a:satOff val="-54509"/>
            <a:lumOff val="51765"/>
            <a:alpha val="100000"/>
          </a:schemeClr>
        </a:fillRef>
        <a:effectRef idx="0">
          <a:scrgbClr r="0" g="0" b="0"/>
        </a:effectRef>
        <a:fontRef idx="minor">
          <a:schemeClr val="lt1"/>
        </a:fontRef>
      </dsp:style>
    </dsp:sp>
    <dsp:sp modelId="{0958ECA6-65FB-DB45-9B37-C98BDBC7FEEF}">
      <dsp:nvSpPr>
        <dsp:cNvPr id="0" name=""/>
        <dsp:cNvSpPr/>
      </dsp:nvSpPr>
      <dsp:spPr bwMode="white">
        <a:xfrm>
          <a:off x="5311371" y="2125811"/>
          <a:ext cx="2336056" cy="2336056"/>
        </a:xfrm>
        <a:prstGeom prst="ellipse">
          <a:avLst/>
        </a:prstGeom>
        <a:solidFill>
          <a:schemeClr val="accent3">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3">
            <a:alpha val="80000"/>
            <a:hueOff val="0"/>
            <a:satOff val="0"/>
            <a:lumOff val="0"/>
            <a:alpha val="80000"/>
          </a:schemeClr>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US" altLang="zh-CN" sz="1400" b="1" kern="1200">
              <a:latin typeface="黑体" panose="02010609060101010101" pitchFamily="49" charset="-122"/>
              <a:ea typeface="黑体" panose="02010609060101010101" pitchFamily="49" charset="-122"/>
            </a:rPr>
            <a:t>Core</a:t>
          </a:r>
          <a:r>
            <a:rPr lang="zh-CN" altLang="en-US" sz="1400" b="1" kern="1200">
              <a:latin typeface="黑体" panose="02010609060101010101" pitchFamily="49" charset="-122"/>
              <a:ea typeface="黑体" panose="02010609060101010101" pitchFamily="49" charset="-122"/>
            </a:rPr>
            <a:t> </a:t>
          </a:r>
          <a:endParaRPr lang="en-US" altLang="zh-CN" sz="1400" b="1" kern="1200">
            <a:latin typeface="黑体" panose="02010609060101010101" pitchFamily="49" charset="-122"/>
            <a:ea typeface="黑体" panose="02010609060101010101" pitchFamily="49" charset="-122"/>
          </a:endParaRPr>
        </a:p>
        <a:p>
          <a:pPr marL="0" lvl="0" indent="0" algn="ctr" defTabSz="622300">
            <a:lnSpc>
              <a:spcPct val="100000"/>
            </a:lnSpc>
            <a:spcBef>
              <a:spcPct val="0"/>
            </a:spcBef>
            <a:spcAft>
              <a:spcPct val="35000"/>
            </a:spcAft>
            <a:buNone/>
          </a:pPr>
          <a:r>
            <a:rPr lang="en-US" altLang="zh-CN" sz="1400" b="1" kern="1200">
              <a:latin typeface="黑体" panose="02010609060101010101" pitchFamily="49" charset="-122"/>
              <a:ea typeface="黑体" panose="02010609060101010101" pitchFamily="49" charset="-122"/>
            </a:rPr>
            <a:t>responsibilities </a:t>
          </a:r>
          <a:r>
            <a:rPr lang="zh-CN" altLang="en-US" sz="1400" b="1" kern="1200">
              <a:latin typeface="黑体" panose="02010609060101010101" pitchFamily="49" charset="-122"/>
              <a:ea typeface="黑体" panose="02010609060101010101" pitchFamily="49" charset="-122"/>
            </a:rPr>
            <a:t> </a:t>
          </a:r>
          <a:endParaRPr lang="zh-CN" altLang="en-US" sz="1400" b="1" kern="1200" dirty="0">
            <a:latin typeface="黑体" panose="02010609060101010101" pitchFamily="49" charset="-122"/>
            <a:ea typeface="黑体" panose="02010609060101010101" pitchFamily="49" charset="-122"/>
          </a:endParaRPr>
        </a:p>
      </dsp:txBody>
      <dsp:txXfrm>
        <a:off x="5311371" y="2125811"/>
        <a:ext cx="2336056" cy="2336056"/>
      </dsp:txXfrm>
    </dsp:sp>
    <dsp:sp modelId="{8B3886DB-1BDF-AE41-A43B-A6AC07F85AD4}">
      <dsp:nvSpPr>
        <dsp:cNvPr id="0" name=""/>
        <dsp:cNvSpPr/>
      </dsp:nvSpPr>
      <dsp:spPr bwMode="white">
        <a:xfrm>
          <a:off x="5661779" y="0"/>
          <a:ext cx="1635239" cy="1635239"/>
        </a:xfrm>
        <a:prstGeom prst="ellipse">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3">
            <a:alpha val="90000"/>
            <a:hueOff val="0"/>
            <a:satOff val="0"/>
            <a:lumOff val="0"/>
            <a:alpha val="90196"/>
          </a:schemeClr>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US" altLang="zh-CN" sz="1400" b="1" kern="1200">
              <a:latin typeface="黑体" panose="02010609060101010101" pitchFamily="49" charset="-122"/>
              <a:ea typeface="黑体" panose="02010609060101010101" pitchFamily="49" charset="-122"/>
            </a:rPr>
            <a:t>Risk</a:t>
          </a:r>
          <a:r>
            <a:rPr lang="zh-CN" altLang="en-US" sz="1400" b="1" kern="1200">
              <a:latin typeface="黑体" panose="02010609060101010101" pitchFamily="49" charset="-122"/>
              <a:ea typeface="黑体" panose="02010609060101010101" pitchFamily="49" charset="-122"/>
            </a:rPr>
            <a:t> </a:t>
          </a:r>
          <a:r>
            <a:rPr lang="en-US" altLang="zh-CN" sz="1400" b="1" kern="1200">
              <a:latin typeface="黑体" panose="02010609060101010101" pitchFamily="49" charset="-122"/>
              <a:ea typeface="黑体" panose="02010609060101010101" pitchFamily="49" charset="-122"/>
            </a:rPr>
            <a:t>surveillance</a:t>
          </a:r>
          <a:endParaRPr lang="en-US" altLang="zh-CN" sz="1400" b="1" kern="1200" dirty="0">
            <a:latin typeface="黑体" panose="02010609060101010101" pitchFamily="49" charset="-122"/>
            <a:ea typeface="黑体" panose="02010609060101010101" pitchFamily="49" charset="-122"/>
          </a:endParaRPr>
        </a:p>
      </dsp:txBody>
      <dsp:txXfrm>
        <a:off x="5661779" y="0"/>
        <a:ext cx="1635239" cy="1635239"/>
      </dsp:txXfrm>
    </dsp:sp>
    <dsp:sp modelId="{D0446E39-BF7B-3442-A50A-59F8BC2CACB7}">
      <dsp:nvSpPr>
        <dsp:cNvPr id="0" name=""/>
        <dsp:cNvSpPr/>
      </dsp:nvSpPr>
      <dsp:spPr bwMode="white">
        <a:xfrm>
          <a:off x="8016803" y="1711025"/>
          <a:ext cx="1635239" cy="1635239"/>
        </a:xfrm>
        <a:prstGeom prst="ellipse">
          <a:avLst/>
        </a:prstGeom>
        <a:solidFill>
          <a:schemeClr val="accent3">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3">
            <a:alpha val="90000"/>
            <a:hueOff val="0"/>
            <a:satOff val="0"/>
            <a:lumOff val="0"/>
            <a:alpha val="80196"/>
          </a:schemeClr>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a:latin typeface="黑体" panose="02010609060101010101" pitchFamily="49" charset="-122"/>
              <a:ea typeface="黑体" panose="02010609060101010101" pitchFamily="49" charset="-122"/>
            </a:rPr>
            <a:t>Risk</a:t>
          </a:r>
          <a:r>
            <a:rPr lang="zh-CN" altLang="en-US" sz="1600" b="1" kern="1200">
              <a:latin typeface="黑体" panose="02010609060101010101" pitchFamily="49" charset="-122"/>
              <a:ea typeface="黑体" panose="02010609060101010101" pitchFamily="49" charset="-122"/>
            </a:rPr>
            <a:t> </a:t>
          </a:r>
          <a:r>
            <a:rPr lang="en-US" altLang="zh-CN" sz="1600" b="1" kern="1200">
              <a:latin typeface="黑体" panose="02010609060101010101" pitchFamily="49" charset="-122"/>
              <a:ea typeface="黑体" panose="02010609060101010101" pitchFamily="49" charset="-122"/>
            </a:rPr>
            <a:t>Assessment</a:t>
          </a:r>
          <a:endParaRPr lang="zh-CN" altLang="en-US" sz="1600" b="1" kern="1200" dirty="0">
            <a:latin typeface="黑体" panose="02010609060101010101" pitchFamily="49" charset="-122"/>
            <a:ea typeface="黑体" panose="02010609060101010101" pitchFamily="49" charset="-122"/>
          </a:endParaRPr>
        </a:p>
      </dsp:txBody>
      <dsp:txXfrm>
        <a:off x="8016803" y="1711025"/>
        <a:ext cx="1635239" cy="1635239"/>
      </dsp:txXfrm>
    </dsp:sp>
    <dsp:sp modelId="{D50D4795-5BFE-CC4C-9A33-6866E7A0E8AD}">
      <dsp:nvSpPr>
        <dsp:cNvPr id="0" name=""/>
        <dsp:cNvSpPr/>
      </dsp:nvSpPr>
      <dsp:spPr bwMode="white">
        <a:xfrm>
          <a:off x="7117264" y="4479523"/>
          <a:ext cx="1635239" cy="1635239"/>
        </a:xfrm>
        <a:prstGeom prst="ellipse">
          <a:avLst/>
        </a:prstGeom>
        <a:solidFill>
          <a:schemeClr val="accent3">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3">
            <a:alpha val="90000"/>
            <a:hueOff val="0"/>
            <a:satOff val="0"/>
            <a:lumOff val="0"/>
            <a:alpha val="70196"/>
          </a:schemeClr>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100000"/>
            </a:lnSpc>
            <a:spcBef>
              <a:spcPct val="0"/>
            </a:spcBef>
            <a:spcAft>
              <a:spcPct val="35000"/>
            </a:spcAft>
            <a:buNone/>
          </a:pPr>
          <a:r>
            <a:rPr lang="en-US" altLang="zh-CN" sz="1200" b="1" kern="1200">
              <a:latin typeface="黑体" panose="02010609060101010101" pitchFamily="49" charset="-122"/>
              <a:ea typeface="黑体" panose="02010609060101010101" pitchFamily="49" charset="-122"/>
            </a:rPr>
            <a:t>Risk</a:t>
          </a:r>
          <a:r>
            <a:rPr lang="zh-CN" altLang="en-US" sz="1200" b="1" kern="1200">
              <a:latin typeface="黑体" panose="02010609060101010101" pitchFamily="49" charset="-122"/>
              <a:ea typeface="黑体" panose="02010609060101010101" pitchFamily="49" charset="-122"/>
            </a:rPr>
            <a:t> </a:t>
          </a:r>
          <a:r>
            <a:rPr lang="en-US" altLang="zh-CN" sz="1200" b="1" kern="1200">
              <a:latin typeface="黑体" panose="02010609060101010101" pitchFamily="49" charset="-122"/>
              <a:ea typeface="黑体" panose="02010609060101010101" pitchFamily="49" charset="-122"/>
            </a:rPr>
            <a:t>Communication</a:t>
          </a:r>
          <a:endParaRPr lang="en-US" altLang="zh-CN" sz="1200" b="1" kern="1200" dirty="0">
            <a:latin typeface="黑体" panose="02010609060101010101" pitchFamily="49" charset="-122"/>
            <a:ea typeface="黑体" panose="02010609060101010101" pitchFamily="49" charset="-122"/>
          </a:endParaRPr>
        </a:p>
      </dsp:txBody>
      <dsp:txXfrm>
        <a:off x="7117264" y="4479523"/>
        <a:ext cx="1635239" cy="1635239"/>
      </dsp:txXfrm>
    </dsp:sp>
    <dsp:sp modelId="{39D924BE-40DA-DA46-959C-EA56C458EFA0}">
      <dsp:nvSpPr>
        <dsp:cNvPr id="0" name=""/>
        <dsp:cNvSpPr/>
      </dsp:nvSpPr>
      <dsp:spPr bwMode="white">
        <a:xfrm>
          <a:off x="4206294" y="4479523"/>
          <a:ext cx="1635239" cy="1635239"/>
        </a:xfrm>
        <a:prstGeom prst="ellipse">
          <a:avLst/>
        </a:prstGeom>
        <a:solidFill>
          <a:schemeClr val="accent3">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3">
            <a:alpha val="90000"/>
            <a:hueOff val="0"/>
            <a:satOff val="0"/>
            <a:lumOff val="0"/>
            <a:alpha val="60196"/>
          </a:schemeClr>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latin typeface="黑体" panose="02010609060101010101" pitchFamily="49" charset="-122"/>
              <a:ea typeface="黑体" panose="02010609060101010101" pitchFamily="49" charset="-122"/>
            </a:rPr>
            <a:t>Standard</a:t>
          </a:r>
          <a:r>
            <a:rPr lang="zh-CN" altLang="en-US" sz="1600" b="1" kern="1200" dirty="0">
              <a:latin typeface="黑体" panose="02010609060101010101" pitchFamily="49" charset="-122"/>
              <a:ea typeface="黑体" panose="02010609060101010101" pitchFamily="49" charset="-122"/>
            </a:rPr>
            <a:t> </a:t>
          </a:r>
          <a:r>
            <a:rPr lang="en-US" altLang="zh-CN" sz="1600" b="1" kern="1200" dirty="0">
              <a:latin typeface="黑体" panose="02010609060101010101" pitchFamily="49" charset="-122"/>
              <a:ea typeface="黑体" panose="02010609060101010101" pitchFamily="49" charset="-122"/>
            </a:rPr>
            <a:t>Management</a:t>
          </a:r>
          <a:endParaRPr lang="zh-CN" altLang="en-US" sz="1600" b="1" kern="1200" dirty="0">
            <a:latin typeface="黑体" panose="02010609060101010101" pitchFamily="49" charset="-122"/>
            <a:ea typeface="黑体" panose="02010609060101010101" pitchFamily="49" charset="-122"/>
          </a:endParaRPr>
        </a:p>
      </dsp:txBody>
      <dsp:txXfrm>
        <a:off x="4206294" y="4479523"/>
        <a:ext cx="1635239" cy="1635239"/>
      </dsp:txXfrm>
    </dsp:sp>
    <dsp:sp modelId="{C23F901A-E483-DC42-8B25-C5207807A39F}">
      <dsp:nvSpPr>
        <dsp:cNvPr id="0" name=""/>
        <dsp:cNvSpPr/>
      </dsp:nvSpPr>
      <dsp:spPr bwMode="white">
        <a:xfrm>
          <a:off x="3331432" y="1706960"/>
          <a:ext cx="1635239" cy="1635239"/>
        </a:xfrm>
        <a:prstGeom prst="ellipse">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hemeClr val="lt1"/>
        </a:lnRef>
        <a:fillRef idx="1">
          <a:schemeClr val="accent3">
            <a:alpha val="90000"/>
            <a:hueOff val="0"/>
            <a:satOff val="0"/>
            <a:lumOff val="0"/>
            <a:alpha val="50196"/>
          </a:schemeClr>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黑体" panose="02010609060101010101" pitchFamily="49" charset="-122"/>
              <a:ea typeface="黑体" panose="02010609060101010101" pitchFamily="49" charset="-122"/>
            </a:rPr>
            <a:t>Pre-Market </a:t>
          </a:r>
        </a:p>
        <a:p>
          <a:pPr marL="0" lvl="0" indent="0" algn="ctr" defTabSz="622300">
            <a:lnSpc>
              <a:spcPct val="100000"/>
            </a:lnSpc>
            <a:spcBef>
              <a:spcPct val="0"/>
            </a:spcBef>
            <a:spcAft>
              <a:spcPct val="35000"/>
            </a:spcAft>
            <a:buNone/>
          </a:pPr>
          <a:r>
            <a:rPr lang="en-US" sz="1400" b="1" kern="1200" dirty="0">
              <a:latin typeface="黑体" panose="02010609060101010101" pitchFamily="49" charset="-122"/>
              <a:ea typeface="黑体" panose="02010609060101010101" pitchFamily="49" charset="-122"/>
            </a:rPr>
            <a:t>Approval</a:t>
          </a:r>
        </a:p>
      </dsp:txBody>
      <dsp:txXfrm>
        <a:off x="3331432" y="1706960"/>
        <a:ext cx="1635239" cy="1635239"/>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1">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FF9B-03F2-7A4E-8DD3-209C7E65EEB1}" type="datetimeFigureOut">
              <a:rPr kumimoji="1" lang="zh-CN" altLang="en-US" smtClean="0"/>
              <a:t>2025/12/12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0C6BD-F473-2241-A083-E474FDF9EA98}" type="slidenum">
              <a:rPr kumimoji="1" lang="zh-CN" altLang="en-US" smtClean="0"/>
              <a:t>‹N°›</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"Food safety is very important all over the world. It plays a key role in three major areas:</a:t>
            </a:r>
          </a:p>
          <a:p>
            <a:pPr>
              <a:buFont typeface="+mj-lt"/>
              <a:buAutoNum type="arabicPeriod"/>
            </a:pPr>
            <a:r>
              <a:rPr lang="en-GB" altLang="zh-CN" b="1" dirty="0"/>
              <a:t>Public Health</a:t>
            </a:r>
            <a:r>
              <a:rPr lang="en-GB" altLang="zh-CN" dirty="0"/>
              <a:t>: Ensuring food safety is essential to protect consumers from foodborne illnesses, which can have severe public health consequences. Unsafe food can cause widespread health issues, impacting individuals and communities alike.</a:t>
            </a:r>
          </a:p>
          <a:p>
            <a:pPr>
              <a:buFont typeface="+mj-lt"/>
              <a:buAutoNum type="arabicPeriod"/>
            </a:pPr>
            <a:r>
              <a:rPr lang="en-GB" altLang="zh-CN" b="1" dirty="0"/>
              <a:t>Economic Growth</a:t>
            </a:r>
            <a:r>
              <a:rPr lang="en-GB" altLang="zh-CN" dirty="0"/>
              <a:t>: A strong food safety system supports the economy by enabling international trade, securing market access, and fostering consumer confidence in domestic products. It directly contributes to the stability and growth of the economy.</a:t>
            </a:r>
          </a:p>
          <a:p>
            <a:pPr>
              <a:buFont typeface="+mj-lt"/>
              <a:buAutoNum type="arabicPeriod"/>
            </a:pPr>
            <a:r>
              <a:rPr lang="en-GB" altLang="zh-CN" b="1" dirty="0"/>
              <a:t>Global Cooperation</a:t>
            </a:r>
            <a:r>
              <a:rPr lang="en-GB" altLang="zh-CN" dirty="0"/>
              <a:t>: Globalization requires standardized food safety regulations to facilitate international trade and ensure the safety of food products across borders. International cooperation in food safety helps prevent risks and ensures food security worldwide.</a:t>
            </a:r>
          </a:p>
          <a:p>
            <a:r>
              <a:rPr lang="en-GB" altLang="zh-CN" dirty="0"/>
              <a:t>In conclusion, food safety is critical not just for public health but also for economic development and global collaboration."</a:t>
            </a:r>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3</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b="1" dirty="0"/>
              <a:t>For</a:t>
            </a:r>
            <a:r>
              <a:rPr lang="zh-CN" altLang="en-US" b="1" dirty="0"/>
              <a:t> </a:t>
            </a:r>
            <a:r>
              <a:rPr lang="en-US" altLang="zh-CN" b="1" dirty="0"/>
              <a:t>the</a:t>
            </a:r>
            <a:r>
              <a:rPr lang="zh-CN" altLang="en-US" b="1" dirty="0"/>
              <a:t> </a:t>
            </a:r>
            <a:r>
              <a:rPr lang="en-US" altLang="zh-CN" b="1" dirty="0" err="1"/>
              <a:t>Microbilogical</a:t>
            </a:r>
            <a:r>
              <a:rPr lang="zh-CN" altLang="en-US" b="1" dirty="0"/>
              <a:t> </a:t>
            </a:r>
            <a:r>
              <a:rPr lang="en-US" altLang="zh-CN" b="1" dirty="0"/>
              <a:t>contaminants,</a:t>
            </a:r>
            <a:r>
              <a:rPr lang="zh-CN" altLang="en-US" b="1" dirty="0"/>
              <a:t> </a:t>
            </a:r>
            <a:r>
              <a:rPr lang="en-GB" altLang="zh-CN" dirty="0"/>
              <a:t>CFSA has </a:t>
            </a:r>
            <a:r>
              <a:rPr lang="en-US" altLang="zh-CN" dirty="0"/>
              <a:t>developed</a:t>
            </a:r>
            <a:r>
              <a:rPr lang="en-GB" altLang="zh-CN" dirty="0"/>
              <a:t> a comprehensive microbiological contaminants surveillance system, which includes the monitoring of viruses, bacteria, and fungi as key targets. Along with these pathogens, </a:t>
            </a:r>
            <a:r>
              <a:rPr lang="en-GB" altLang="zh-CN" b="1" dirty="0"/>
              <a:t>antimicrobial resistance</a:t>
            </a:r>
            <a:r>
              <a:rPr lang="en-GB" altLang="zh-CN" dirty="0"/>
              <a:t> has also been included as a focus area. This system allows for thorough surveillance of microbial contamination across the food supply chain, ensuring that potential health risks are identified and addressed promptly.</a:t>
            </a:r>
          </a:p>
          <a:p>
            <a:r>
              <a:rPr lang="en-GB" altLang="zh-CN" dirty="0"/>
              <a:t>National risk assessment reports have been published to evaluate the prevalence of important foodborne pathogens. Over 20 key pathogens have been assessed to determine their impact on food safety, and these reports provide valuable insights into the risk levels and necessary interventions.</a:t>
            </a:r>
          </a:p>
          <a:p>
            <a:r>
              <a:rPr lang="en-GB" altLang="zh-CN" dirty="0"/>
              <a:t>Additionally, the </a:t>
            </a:r>
            <a:r>
              <a:rPr lang="en-GB" altLang="zh-CN" b="1" dirty="0"/>
              <a:t>GB 4789 series food safety standards</a:t>
            </a:r>
            <a:r>
              <a:rPr lang="en-GB" altLang="zh-CN" dirty="0"/>
              <a:t> have been revised and published. These standards are essential for maintaining the safety and quality of food products, and they serve as a critical guide for food safety practices in China.</a:t>
            </a:r>
          </a:p>
          <a:p>
            <a:endParaRPr kumimoji="1" lang="en-US" altLang="zh-CN"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12</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spcBef>
                <a:spcPts val="600"/>
              </a:spcBef>
              <a:spcAft>
                <a:spcPts val="600"/>
              </a:spcAft>
              <a:buFont typeface="Arial" panose="020B0604020202020204" pitchFamily="34" charset="0"/>
              <a:buChar char="•"/>
            </a:pPr>
            <a:r>
              <a:rPr lang="en-US" altLang="zh-CN" sz="1200" dirty="0"/>
              <a:t>According to the results of food contaminant and harmful factor monitoring network, The contamination level of Listeria in fresh pork, cooked meat products, fermented meat products, and ready-to-eat/raw salmon were significantly higher than other foods, NHC required the quantitative risk assessment of Listeria</a:t>
            </a:r>
          </a:p>
          <a:p>
            <a:pPr marL="342900" indent="-342900">
              <a:spcBef>
                <a:spcPts val="600"/>
              </a:spcBef>
              <a:spcAft>
                <a:spcPts val="600"/>
              </a:spcAft>
              <a:buFont typeface="Arial" panose="020B0604020202020204" pitchFamily="34" charset="0"/>
              <a:buChar char="•"/>
            </a:pPr>
            <a:r>
              <a:rPr lang="en-US" altLang="zh-CN" sz="1200" dirty="0"/>
              <a:t>Different</a:t>
            </a:r>
            <a:r>
              <a:rPr lang="zh-CN" altLang="en-US" sz="1200" dirty="0"/>
              <a:t> </a:t>
            </a:r>
            <a:r>
              <a:rPr lang="en-US" altLang="zh-CN" sz="1200" dirty="0"/>
              <a:t>model</a:t>
            </a:r>
            <a:r>
              <a:rPr lang="zh-CN" altLang="en-US" sz="1200" dirty="0"/>
              <a:t> </a:t>
            </a:r>
            <a:r>
              <a:rPr lang="en-US" altLang="zh-CN" sz="1200" dirty="0"/>
              <a:t>of</a:t>
            </a:r>
            <a:r>
              <a:rPr lang="zh-CN" altLang="en-US" sz="1200" dirty="0"/>
              <a:t> </a:t>
            </a:r>
            <a:r>
              <a:rPr lang="en-GB" altLang="zh-CN" sz="1200" dirty="0"/>
              <a:t>Listeria </a:t>
            </a:r>
            <a:r>
              <a:rPr lang="en-US" altLang="zh-CN" sz="1200" dirty="0"/>
              <a:t>from</a:t>
            </a:r>
            <a:r>
              <a:rPr lang="zh-CN" altLang="en-US" sz="1200" dirty="0"/>
              <a:t> </a:t>
            </a:r>
            <a:r>
              <a:rPr lang="en-US" altLang="zh-CN" sz="1200" dirty="0"/>
              <a:t>retail</a:t>
            </a:r>
            <a:r>
              <a:rPr lang="zh-CN" altLang="en-US" sz="1200" dirty="0"/>
              <a:t> </a:t>
            </a:r>
            <a:r>
              <a:rPr lang="en-US" altLang="zh-CN" sz="1200" dirty="0"/>
              <a:t>market</a:t>
            </a:r>
            <a:r>
              <a:rPr lang="zh-CN" altLang="en-US" sz="1200" dirty="0"/>
              <a:t> </a:t>
            </a:r>
            <a:r>
              <a:rPr lang="en-US" altLang="zh-CN" sz="1200" dirty="0"/>
              <a:t>to</a:t>
            </a:r>
            <a:r>
              <a:rPr lang="zh-CN" altLang="en-US" sz="1200" dirty="0"/>
              <a:t> </a:t>
            </a:r>
            <a:r>
              <a:rPr lang="en-US" altLang="zh-CN" sz="1200" dirty="0"/>
              <a:t>consumers</a:t>
            </a:r>
            <a:r>
              <a:rPr lang="zh-CN" altLang="en-US" sz="1200" dirty="0"/>
              <a:t> </a:t>
            </a:r>
            <a:r>
              <a:rPr lang="en-US" altLang="zh-CN" sz="1200" dirty="0"/>
              <a:t>were</a:t>
            </a:r>
            <a:r>
              <a:rPr lang="zh-CN" altLang="en-US" sz="1200" dirty="0"/>
              <a:t> </a:t>
            </a:r>
            <a:r>
              <a:rPr lang="en-US" altLang="zh-CN" sz="1200" dirty="0"/>
              <a:t>developed.</a:t>
            </a:r>
            <a:r>
              <a:rPr lang="zh-CN" altLang="en-US" sz="1200" dirty="0"/>
              <a:t> </a:t>
            </a:r>
            <a:r>
              <a:rPr lang="en-US" altLang="zh-CN" sz="1200" dirty="0"/>
              <a:t>the</a:t>
            </a:r>
            <a:r>
              <a:rPr lang="zh-CN" altLang="en-US" sz="1200" dirty="0"/>
              <a:t> </a:t>
            </a:r>
            <a:r>
              <a:rPr lang="en-US" altLang="zh-CN" sz="1200" dirty="0"/>
              <a:t>left</a:t>
            </a:r>
            <a:r>
              <a:rPr lang="zh-CN" altLang="en-US" sz="1200" dirty="0"/>
              <a:t> </a:t>
            </a:r>
            <a:r>
              <a:rPr lang="en-US" altLang="zh-CN" sz="1200" dirty="0"/>
              <a:t>picture</a:t>
            </a:r>
            <a:r>
              <a:rPr lang="zh-CN" altLang="en-US" sz="1200" dirty="0"/>
              <a:t> </a:t>
            </a:r>
            <a:r>
              <a:rPr lang="en-US" altLang="zh-CN" sz="1200" dirty="0"/>
              <a:t>showed</a:t>
            </a:r>
            <a:r>
              <a:rPr lang="zh-CN" altLang="en-US" sz="1200" dirty="0"/>
              <a:t> </a:t>
            </a:r>
            <a:r>
              <a:rPr lang="en-US" altLang="zh-CN" sz="1200" dirty="0"/>
              <a:t>the</a:t>
            </a:r>
            <a:r>
              <a:rPr lang="zh-CN" altLang="en-US" sz="1200" dirty="0"/>
              <a:t> </a:t>
            </a:r>
            <a:r>
              <a:rPr lang="en-US" altLang="zh-CN" sz="1200" dirty="0"/>
              <a:t>model</a:t>
            </a:r>
            <a:r>
              <a:rPr lang="zh-CN" altLang="en-US" sz="1200" dirty="0"/>
              <a:t> </a:t>
            </a:r>
            <a:r>
              <a:rPr lang="en-US" altLang="zh-CN" sz="1200" dirty="0"/>
              <a:t>of</a:t>
            </a:r>
            <a:r>
              <a:rPr lang="zh-CN" altLang="en-US" sz="1200" dirty="0"/>
              <a:t> </a:t>
            </a:r>
            <a:r>
              <a:rPr lang="en-US" altLang="zh-CN" sz="1200" dirty="0"/>
              <a:t>raw</a:t>
            </a:r>
            <a:r>
              <a:rPr lang="zh-CN" altLang="en-US" sz="1200" dirty="0"/>
              <a:t> </a:t>
            </a:r>
            <a:r>
              <a:rPr lang="en-US" altLang="zh-CN" sz="1200" dirty="0"/>
              <a:t>pork</a:t>
            </a:r>
            <a:r>
              <a:rPr lang="zh-CN" altLang="en-US" sz="1200" dirty="0"/>
              <a:t> </a:t>
            </a:r>
            <a:r>
              <a:rPr lang="en-US" altLang="zh-CN" sz="1200" dirty="0"/>
              <a:t>and</a:t>
            </a:r>
            <a:r>
              <a:rPr lang="zh-CN" altLang="en-US" sz="1200" dirty="0"/>
              <a:t> </a:t>
            </a:r>
            <a:r>
              <a:rPr lang="en-US" altLang="zh-CN" sz="1200" dirty="0"/>
              <a:t>the</a:t>
            </a:r>
            <a:r>
              <a:rPr lang="zh-CN" altLang="en-US" sz="1200" dirty="0"/>
              <a:t> </a:t>
            </a:r>
            <a:r>
              <a:rPr lang="en-US" altLang="zh-CN" sz="1200" dirty="0"/>
              <a:t>right</a:t>
            </a:r>
            <a:r>
              <a:rPr lang="zh-CN" altLang="en-US" sz="1200" dirty="0"/>
              <a:t> </a:t>
            </a:r>
            <a:r>
              <a:rPr lang="en-US" altLang="zh-CN" sz="1200" dirty="0"/>
              <a:t>one</a:t>
            </a:r>
            <a:r>
              <a:rPr lang="zh-CN" altLang="en-US" sz="1200" dirty="0"/>
              <a:t> </a:t>
            </a:r>
            <a:r>
              <a:rPr lang="en-US" altLang="zh-CN" sz="1200" dirty="0"/>
              <a:t>showed</a:t>
            </a:r>
            <a:r>
              <a:rPr lang="zh-CN" altLang="en-US" sz="1200" dirty="0"/>
              <a:t> </a:t>
            </a:r>
            <a:r>
              <a:rPr lang="en-US" altLang="zh-CN" sz="1200" dirty="0"/>
              <a:t>the</a:t>
            </a:r>
            <a:r>
              <a:rPr lang="zh-CN" altLang="en-US" sz="1200" dirty="0"/>
              <a:t> </a:t>
            </a:r>
            <a:r>
              <a:rPr lang="en-US" altLang="zh-CN" sz="1200" dirty="0"/>
              <a:t>ready-to-eat</a:t>
            </a:r>
            <a:r>
              <a:rPr lang="zh-CN" altLang="en-US" sz="1200" dirty="0"/>
              <a:t> </a:t>
            </a:r>
            <a:r>
              <a:rPr lang="en-US" altLang="zh-CN" sz="1200" dirty="0"/>
              <a:t>food</a:t>
            </a:r>
            <a:endParaRPr lang="en-GB" altLang="zh-CN" sz="1200" dirty="0"/>
          </a:p>
          <a:p>
            <a:pPr>
              <a:spcBef>
                <a:spcPts val="600"/>
              </a:spcBef>
              <a:spcAft>
                <a:spcPts val="600"/>
              </a:spcAft>
            </a:pPr>
            <a:r>
              <a:rPr lang="en-GB" altLang="zh-CN" sz="1200" dirty="0"/>
              <a:t> </a:t>
            </a:r>
            <a:endParaRPr kumimoji="1" lang="en-US" altLang="zh-CN" sz="1200" dirty="0">
              <a:latin typeface="+mj-lt"/>
            </a:endParaRPr>
          </a:p>
          <a:p>
            <a:pPr marL="342900" indent="-342900">
              <a:spcBef>
                <a:spcPts val="600"/>
              </a:spcBef>
              <a:spcAft>
                <a:spcPts val="600"/>
              </a:spcAft>
              <a:buFont typeface="Arial" panose="020B0604020202020204" pitchFamily="34" charset="0"/>
              <a:buChar char="•"/>
            </a:pPr>
            <a:endParaRPr lang="en-US" altLang="zh-CN" sz="1200" dirty="0"/>
          </a:p>
          <a:p>
            <a:endParaRPr kumimoji="1" lang="en-US" altLang="zh-CN"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13</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t>The contaminated data of the foods, along with the consumption data and the exposure model we developed, were used to conduct a risk assessment. A risk assessment report was then generated.</a:t>
            </a: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dirty="0"/>
              <a:t>Based on the risk assessment results, </a:t>
            </a:r>
            <a:r>
              <a:rPr lang="en-US" altLang="zh-CN" sz="1200" dirty="0"/>
              <a:t>r</a:t>
            </a:r>
            <a:r>
              <a:rPr lang="en-GB" altLang="zh-CN" sz="1200" dirty="0" err="1"/>
              <a:t>ecommendations</a:t>
            </a:r>
            <a:r>
              <a:rPr lang="en-GB" altLang="zh-CN" sz="1200" dirty="0"/>
              <a:t> were provided for the government, retail sellers, and consumers. </a:t>
            </a:r>
          </a:p>
          <a:p>
            <a:r>
              <a:rPr lang="en-GB" altLang="zh-CN" dirty="0"/>
              <a:t>Currently, the existing national standards for pathogen limits in China (such as Limits of Pathogenic Microorganisms in Prepackaged Foods</a:t>
            </a:r>
            <a:r>
              <a:rPr lang="zh-CN" altLang="en-US" dirty="0"/>
              <a:t> </a:t>
            </a:r>
            <a:r>
              <a:rPr lang="en-US" altLang="zh-CN" dirty="0"/>
              <a:t>and</a:t>
            </a:r>
            <a:r>
              <a:rPr lang="en-GB" altLang="zh-CN" sz="1200" dirty="0"/>
              <a:t> </a:t>
            </a:r>
            <a:r>
              <a:rPr lang="en-US" altLang="zh-CN" sz="1200" dirty="0"/>
              <a:t>“</a:t>
            </a:r>
            <a:r>
              <a:rPr lang="en-GB" altLang="zh-CN" sz="1200" dirty="0"/>
              <a:t>Limits of Pathogenic Microorganisms in Loose Ready-to-Eat Foods</a:t>
            </a:r>
            <a:r>
              <a:rPr lang="en-GB" altLang="zh-CN" dirty="0"/>
              <a:t>) primarily apply to prepackaged foods and loose ready-to-eat foods. These standards do not cover the limits for </a:t>
            </a:r>
            <a:r>
              <a:rPr lang="en-GB" altLang="zh-CN" i="1" dirty="0"/>
              <a:t>Listeria monocytogenes</a:t>
            </a:r>
            <a:r>
              <a:rPr lang="en-GB" altLang="zh-CN" dirty="0"/>
              <a:t> in raw meat and fermented meat products. In other words, there is still a lack of a unified national standard for the limits of </a:t>
            </a:r>
            <a:r>
              <a:rPr lang="en-GB" altLang="zh-CN" i="1" dirty="0"/>
              <a:t>Listeria monocytogenes</a:t>
            </a:r>
            <a:r>
              <a:rPr lang="en-GB" altLang="zh-CN" dirty="0"/>
              <a:t> in raw and fermented meat in the publicly available data.</a:t>
            </a:r>
            <a:endParaRPr kumimoji="1" lang="en-US" altLang="zh-CN"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14</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When</a:t>
            </a:r>
            <a:r>
              <a:rPr lang="zh-CN" altLang="en-US" b="1" dirty="0"/>
              <a:t> </a:t>
            </a:r>
            <a:r>
              <a:rPr lang="en-US" altLang="zh-CN" b="1" dirty="0"/>
              <a:t>talk</a:t>
            </a:r>
            <a:r>
              <a:rPr lang="zh-CN" altLang="en-US" b="1" dirty="0"/>
              <a:t> </a:t>
            </a:r>
            <a:r>
              <a:rPr lang="en-US" altLang="zh-CN" b="1" dirty="0"/>
              <a:t>about</a:t>
            </a:r>
            <a:r>
              <a:rPr lang="zh-CN" altLang="en-US" b="1" dirty="0"/>
              <a:t> </a:t>
            </a:r>
            <a:r>
              <a:rPr lang="en-US" altLang="zh-CN" b="1" dirty="0"/>
              <a:t>Chemical</a:t>
            </a:r>
            <a:r>
              <a:rPr lang="zh-CN" altLang="en-US" b="1" dirty="0"/>
              <a:t> </a:t>
            </a:r>
            <a:r>
              <a:rPr lang="en-US" altLang="zh-CN" b="1" dirty="0"/>
              <a:t>contaminants.</a:t>
            </a:r>
            <a:r>
              <a:rPr lang="zh-CN" altLang="en-US" b="1" dirty="0"/>
              <a:t> </a:t>
            </a:r>
            <a:r>
              <a:rPr lang="en-GB" altLang="zh-CN" dirty="0"/>
              <a:t>To ensure comprehensive surveillance, we have developed a chemical contaminants surveillance system. This system collects data on various contaminants, including </a:t>
            </a:r>
            <a:r>
              <a:rPr lang="en-GB" altLang="zh-CN" b="1" dirty="0"/>
              <a:t>environmental pollutants</a:t>
            </a:r>
            <a:r>
              <a:rPr lang="en-GB" altLang="zh-CN" dirty="0"/>
              <a:t>, </a:t>
            </a:r>
            <a:r>
              <a:rPr lang="en-GB" altLang="zh-CN" b="1" dirty="0"/>
              <a:t>processing by-products</a:t>
            </a:r>
            <a:r>
              <a:rPr lang="en-GB" altLang="zh-CN" dirty="0"/>
              <a:t>, </a:t>
            </a:r>
            <a:r>
              <a:rPr lang="en-GB" altLang="zh-CN" b="1" dirty="0"/>
              <a:t>biotoxins</a:t>
            </a:r>
            <a:r>
              <a:rPr lang="en-GB" altLang="zh-CN" dirty="0"/>
              <a:t>, and </a:t>
            </a:r>
            <a:r>
              <a:rPr lang="en-GB" altLang="zh-CN" b="1" dirty="0"/>
              <a:t>food additives</a:t>
            </a:r>
            <a:r>
              <a:rPr lang="en-GB" altLang="zh-CN" dirty="0"/>
              <a:t>. By collecting this data, we can identify potential risks and address them in a timely manner.</a:t>
            </a:r>
          </a:p>
          <a:p>
            <a:r>
              <a:rPr lang="en-GB" altLang="zh-CN" dirty="0"/>
              <a:t>We have published </a:t>
            </a:r>
            <a:r>
              <a:rPr lang="en-GB" altLang="zh-CN" b="1" dirty="0"/>
              <a:t>119 risk assessment reports</a:t>
            </a:r>
            <a:r>
              <a:rPr lang="en-GB" altLang="zh-CN" dirty="0"/>
              <a:t> on various chemical contaminants in foods. These reports cover a wide range of issues, such as </a:t>
            </a:r>
            <a:r>
              <a:rPr lang="en-GB" altLang="zh-CN" b="1" dirty="0"/>
              <a:t>cadmium in rice and complementary foods</a:t>
            </a:r>
            <a:r>
              <a:rPr lang="en-GB" altLang="zh-CN" dirty="0"/>
              <a:t>, </a:t>
            </a:r>
            <a:r>
              <a:rPr lang="en-GB" altLang="zh-CN" b="1" dirty="0" err="1"/>
              <a:t>dehydroacetic</a:t>
            </a:r>
            <a:r>
              <a:rPr lang="en-GB" altLang="zh-CN" b="1" dirty="0"/>
              <a:t> acid in food additives</a:t>
            </a:r>
            <a:r>
              <a:rPr lang="en-GB" altLang="zh-CN" dirty="0"/>
              <a:t>, </a:t>
            </a:r>
            <a:r>
              <a:rPr lang="en-GB" altLang="zh-CN" b="1" dirty="0" err="1"/>
              <a:t>fumonisins</a:t>
            </a:r>
            <a:r>
              <a:rPr lang="en-GB" altLang="zh-CN" b="1" dirty="0"/>
              <a:t> in grains</a:t>
            </a:r>
            <a:r>
              <a:rPr lang="en-GB" altLang="zh-CN" dirty="0"/>
              <a:t>, </a:t>
            </a:r>
            <a:r>
              <a:rPr lang="en-GB" altLang="zh-CN" b="1" dirty="0"/>
              <a:t>rare-earth elements in tea</a:t>
            </a:r>
            <a:r>
              <a:rPr lang="en-GB" altLang="zh-CN" dirty="0"/>
              <a:t>, and many other important contaminants. These risk assessments help us understand the scope and impact of these chemicals on food safety.</a:t>
            </a:r>
          </a:p>
          <a:p>
            <a:r>
              <a:rPr lang="en-GB" altLang="zh-CN" dirty="0"/>
              <a:t>In addition, the </a:t>
            </a:r>
            <a:r>
              <a:rPr lang="en-GB" altLang="zh-CN" b="1" dirty="0"/>
              <a:t>GB 2762-2025 Food Safety National Standard</a:t>
            </a:r>
            <a:r>
              <a:rPr lang="en-GB" altLang="zh-CN" dirty="0"/>
              <a:t> was published. This standard sets the </a:t>
            </a:r>
            <a:r>
              <a:rPr lang="en-GB" altLang="zh-CN" b="1" dirty="0"/>
              <a:t>maximum limits of contaminants in food</a:t>
            </a:r>
            <a:r>
              <a:rPr lang="en-GB" altLang="zh-CN" dirty="0"/>
              <a:t>, providing clear guidelines for food safety regulation and compliance.</a:t>
            </a:r>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15</a:t>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a:t>
            </a:r>
            <a:r>
              <a:rPr lang="en-GB" altLang="zh-CN" dirty="0"/>
              <a:t>n recent years, there has been a growing awareness and focus on food allergens in China, as part of a broader effort to ensure food safety and protect public health. Understanding food allergens and their effects on consumers has become increasingly important in order to better assess the situation of food allergens in the Chinese population. To address this, CFSA has conducted a surveillance study.</a:t>
            </a:r>
          </a:p>
          <a:p>
            <a:r>
              <a:rPr lang="en-GB" altLang="zh-CN" dirty="0"/>
              <a:t>From 2020 to 2025, a study was conducted in four cities in Jiangxi Province, involving over </a:t>
            </a:r>
            <a:r>
              <a:rPr lang="en-GB" altLang="zh-CN" b="1" dirty="0"/>
              <a:t>16,000 participants</a:t>
            </a:r>
            <a:r>
              <a:rPr lang="en-GB" altLang="zh-CN" dirty="0"/>
              <a:t>. This study identified common food allergens among individuals, including </a:t>
            </a:r>
            <a:r>
              <a:rPr lang="en-GB" altLang="zh-CN" b="1" dirty="0"/>
              <a:t>shrimp, crab, mango, milk</a:t>
            </a:r>
            <a:r>
              <a:rPr lang="en-GB" altLang="zh-CN" dirty="0"/>
              <a:t>, and </a:t>
            </a:r>
            <a:r>
              <a:rPr lang="en-GB" altLang="zh-CN" b="1" dirty="0"/>
              <a:t>eggs</a:t>
            </a:r>
            <a:r>
              <a:rPr lang="en-GB" altLang="zh-CN" dirty="0"/>
              <a:t>. This large-scale data collection enhances our understanding of the prevalence and impact of food allergens, providing valuable insights for developing more effective prevention and management strategies.</a:t>
            </a:r>
          </a:p>
          <a:p>
            <a:r>
              <a:rPr lang="en-GB" altLang="zh-CN" dirty="0"/>
              <a:t>In response to these concerns, the </a:t>
            </a:r>
            <a:r>
              <a:rPr lang="en-GB" altLang="zh-CN" b="1" dirty="0"/>
              <a:t>GB 7718-2025 Food Safety National Standard</a:t>
            </a:r>
            <a:r>
              <a:rPr lang="en-GB" altLang="zh-CN" dirty="0"/>
              <a:t> was published. This standard outlines the </a:t>
            </a:r>
            <a:r>
              <a:rPr lang="en-GB" altLang="zh-CN" b="1" dirty="0"/>
              <a:t>General Rules for Prepackaged Food Labeling</a:t>
            </a:r>
            <a:r>
              <a:rPr lang="en-GB" altLang="zh-CN" dirty="0"/>
              <a:t> and mandates the compulsory declaration of the eight major allergens on the labels of prepackaged foods. This is a significant step in increasing consumer awareness and strengthening food safety regulations across the country.</a:t>
            </a:r>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17</a:t>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Currently</a:t>
            </a:r>
            <a:r>
              <a:rPr lang="en-GB" altLang="zh-CN" dirty="0"/>
              <a:t>, incidents of nuclear contamination have raised public concern regarding radioactive substances in food. As a result, the public has become increasingly aware of the potential risks posed by radioactive materials in their daily food consumption. In response to these concerns, CFSA has carried out surveillance activities to monitor the presence of radioactive substances in </a:t>
            </a:r>
            <a:r>
              <a:rPr lang="en-GB" altLang="zh-CN" dirty="0" err="1"/>
              <a:t>food.From</a:t>
            </a:r>
            <a:r>
              <a:rPr lang="en-GB" altLang="zh-CN" dirty="0"/>
              <a:t> 2012 to 2024, a total of 13,698 samples were monitored across 117,796 data collection points established nationwide in China. This extensive data collection effort provides valuable insights into the prevalence of radioactive substances in food products throughout the </a:t>
            </a:r>
            <a:r>
              <a:rPr lang="en-GB" altLang="zh-CN" dirty="0" err="1"/>
              <a:t>country.To</a:t>
            </a:r>
            <a:r>
              <a:rPr lang="en-GB" altLang="zh-CN" dirty="0"/>
              <a:t> address the risks of radioactive contamination in food, we suggest that food safety authorities initiate research projects aimed at assessing the radioactive health risks of seafood, improving monitoring and data support, and enhancing the risk assessment capabilities for managing potential future nuclear accidents. These efforts are crucial to ensure that appropriate safety measures are in place and to maintain public trust in food safety standards. The types of food monitored included a wide range of products, such as beverages, seafood, dried fruits and nuts, fruit juices, dairy products, aquatic food products, processed foods, and others. This broad scope ensures that all major food categories are being thoroughly assessed for radioactive contamination.</a:t>
            </a:r>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18</a:t>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CFSA is also deeply involved in addressing the nutritional health of the entire population, </a:t>
            </a:r>
          </a:p>
          <a:p>
            <a:r>
              <a:rPr lang="en-GB" altLang="zh-CN" dirty="0"/>
              <a:t>To monitor the dietary habits of the population, CFSA developed a </a:t>
            </a:r>
            <a:r>
              <a:rPr lang="en-GB" altLang="zh-CN" b="1" dirty="0"/>
              <a:t>survey system of Chinese residents’ food consumption</a:t>
            </a:r>
            <a:r>
              <a:rPr lang="en-GB" altLang="zh-CN" dirty="0"/>
              <a:t>. This system was implemented across </a:t>
            </a:r>
            <a:r>
              <a:rPr lang="en-GB" altLang="zh-CN" b="1" dirty="0"/>
              <a:t>31 provinces</a:t>
            </a:r>
            <a:r>
              <a:rPr lang="en-GB" altLang="zh-CN" dirty="0"/>
              <a:t>, including </a:t>
            </a:r>
            <a:r>
              <a:rPr lang="en-GB" altLang="zh-CN" b="1" dirty="0"/>
              <a:t>500 survey sites</a:t>
            </a:r>
            <a:r>
              <a:rPr lang="en-GB" altLang="zh-CN" dirty="0"/>
              <a:t> nationwide. It provides a comprehensive understanding of food consumption patterns across China.</a:t>
            </a:r>
          </a:p>
          <a:p>
            <a:r>
              <a:rPr lang="en-GB" altLang="zh-CN" dirty="0"/>
              <a:t>The food consumption survey covered a broad range of foods, including </a:t>
            </a:r>
            <a:r>
              <a:rPr lang="en-GB" altLang="zh-CN" b="1" dirty="0"/>
              <a:t>infant food</a:t>
            </a:r>
            <a:r>
              <a:rPr lang="en-GB" altLang="zh-CN" dirty="0"/>
              <a:t>, </a:t>
            </a:r>
            <a:r>
              <a:rPr lang="en-GB" altLang="zh-CN" b="1" dirty="0"/>
              <a:t>the food and medicine continuum</a:t>
            </a:r>
            <a:r>
              <a:rPr lang="en-GB" altLang="zh-CN" dirty="0"/>
              <a:t>, </a:t>
            </a:r>
            <a:r>
              <a:rPr lang="en-GB" altLang="zh-CN" b="1" dirty="0"/>
              <a:t>processed foods with added sugars</a:t>
            </a:r>
            <a:r>
              <a:rPr lang="en-GB" altLang="zh-CN" dirty="0"/>
              <a:t>, </a:t>
            </a:r>
            <a:r>
              <a:rPr lang="en-GB" altLang="zh-CN" b="1" dirty="0"/>
              <a:t>prepackaged foods</a:t>
            </a:r>
            <a:r>
              <a:rPr lang="en-GB" altLang="zh-CN" dirty="0"/>
              <a:t>, and others. This wide range of food types ensures that all aspects of the population's diet are accurately captured and assessed.</a:t>
            </a:r>
          </a:p>
          <a:p>
            <a:r>
              <a:rPr lang="en-GB" altLang="zh-CN" dirty="0"/>
              <a:t>In total, </a:t>
            </a:r>
            <a:r>
              <a:rPr lang="en-GB" altLang="zh-CN" b="1" dirty="0"/>
              <a:t>over 20 million data points</a:t>
            </a:r>
            <a:r>
              <a:rPr lang="en-GB" altLang="zh-CN" dirty="0"/>
              <a:t> were collected. This large volume of data provides valuable insights into the dietary habits of Chinese residents and allows for more informed decisions to improve public nutrition and health policies</a:t>
            </a:r>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19</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The rapid and sustained growth of the market for food and medicine continuum has highlighted the need for more comprehensive research and regulatory measures to ensure safety and efficacy in both food and medicinal applications.</a:t>
            </a:r>
          </a:p>
          <a:p>
            <a:r>
              <a:rPr lang="en-GB" altLang="zh-CN" dirty="0"/>
              <a:t>From 2019 to 2024, </a:t>
            </a:r>
            <a:r>
              <a:rPr lang="en-GB" altLang="zh-CN" b="1" dirty="0"/>
              <a:t>CFSA</a:t>
            </a:r>
            <a:r>
              <a:rPr lang="en-GB" altLang="zh-CN" dirty="0"/>
              <a:t> conducted a comprehensive consumption survey across more than </a:t>
            </a:r>
            <a:r>
              <a:rPr lang="en-GB" altLang="zh-CN" b="1" dirty="0"/>
              <a:t>30 provinces</a:t>
            </a:r>
            <a:r>
              <a:rPr lang="en-GB" altLang="zh-CN" dirty="0"/>
              <a:t>, investigating over </a:t>
            </a:r>
            <a:r>
              <a:rPr lang="en-GB" altLang="zh-CN" b="1" dirty="0"/>
              <a:t>200 food and medicine continuum substances</a:t>
            </a:r>
            <a:r>
              <a:rPr lang="en-GB" altLang="zh-CN" dirty="0"/>
              <a:t>. This survey plays a crucial role in understanding the intersection of food and medicinal products in the Chinese context.</a:t>
            </a:r>
          </a:p>
          <a:p>
            <a:r>
              <a:rPr lang="en-GB" altLang="zh-CN" dirty="0"/>
              <a:t>As part of this effort, </a:t>
            </a:r>
            <a:r>
              <a:rPr lang="en-GB" altLang="zh-CN" b="1" dirty="0"/>
              <a:t>106 substances</a:t>
            </a:r>
            <a:r>
              <a:rPr lang="en-GB" altLang="zh-CN" dirty="0"/>
              <a:t> were included in the </a:t>
            </a:r>
            <a:r>
              <a:rPr lang="en-GB" altLang="zh-CN" b="1" dirty="0"/>
              <a:t>food and medicine continuum list</a:t>
            </a:r>
            <a:r>
              <a:rPr lang="en-GB" altLang="zh-CN" dirty="0"/>
              <a:t>, as outlined in the regulation published in 2021. This reflects our commitment to staying updated with emerging trends and ensuring safety at the intersection of food and medicine.</a:t>
            </a:r>
          </a:p>
          <a:p>
            <a:r>
              <a:rPr lang="en-GB" altLang="zh-CN" dirty="0"/>
              <a:t>Additionally, </a:t>
            </a:r>
            <a:r>
              <a:rPr lang="en-GB" altLang="zh-CN" b="1" dirty="0"/>
              <a:t>13 newly added substances</a:t>
            </a:r>
            <a:r>
              <a:rPr lang="en-GB" altLang="zh-CN" dirty="0"/>
              <a:t> underwent </a:t>
            </a:r>
            <a:r>
              <a:rPr lang="en-GB" altLang="zh-CN" b="1" dirty="0"/>
              <a:t>food safety risk assessments</a:t>
            </a:r>
            <a:r>
              <a:rPr lang="en-GB" altLang="zh-CN" dirty="0"/>
              <a:t>, with reports submitted and subsequently approved, ensuring their safety for public consumption.</a:t>
            </a:r>
          </a:p>
          <a:p>
            <a:r>
              <a:rPr lang="en-GB" altLang="zh-CN" dirty="0"/>
              <a:t>One of the key aspects of our ongoing work is to explore the efficacy of food and medicine continuum substances. We are focused on identifying their potential health benefits through rigorous research. This enables us to determine which substances may have therapeutic effects or contribute to overall well-being.</a:t>
            </a:r>
          </a:p>
          <a:p>
            <a:r>
              <a:rPr lang="en-GB" altLang="zh-CN" dirty="0"/>
              <a:t>In addition, we are developing </a:t>
            </a:r>
            <a:r>
              <a:rPr lang="en-GB" altLang="zh-CN" b="1" dirty="0"/>
              <a:t>health claims</a:t>
            </a:r>
            <a:r>
              <a:rPr lang="en-GB" altLang="zh-CN" dirty="0"/>
              <a:t> based on </a:t>
            </a:r>
            <a:r>
              <a:rPr lang="en-GB" altLang="zh-CN" b="1" dirty="0"/>
              <a:t>evidence-based medical research</a:t>
            </a:r>
            <a:r>
              <a:rPr lang="en-GB" altLang="zh-CN" dirty="0"/>
              <a:t>. This ensures that any claims made about these substances are scientifically validated and meet the necessary safety standards for public consumption. Our goal is to provide clear, reliable information to consumers, supporting healthier food choices.</a:t>
            </a:r>
          </a:p>
          <a:p>
            <a:endParaRPr lang="en-GB" altLang="zh-CN" dirty="0"/>
          </a:p>
          <a:p>
            <a:endParaRPr lang="en-GB" altLang="zh-CN"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20</a:t>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b="1" dirty="0"/>
              <a:t>With the development of technology, novel foods, new food additives, and new food-related products have gradually entered the public's awareness. To ensure food safety, CFSA has also conducted relevant research in these areas.</a:t>
            </a:r>
            <a:endParaRPr lang="en-GB" altLang="zh-CN" dirty="0"/>
          </a:p>
          <a:p>
            <a:r>
              <a:rPr lang="en-GB" altLang="zh-CN" b="1" dirty="0"/>
              <a:t>Since 2016, CFSA has reviewed over 3,000 applications and approved more than 700 products in the fields of novel foods, new food additives, and new food-related products. This demonstrates our commitment to staying up-to-date with innovations in the food industry while ensuring their safety for consumers.</a:t>
            </a:r>
            <a:endParaRPr lang="en-GB" altLang="zh-CN" dirty="0"/>
          </a:p>
          <a:p>
            <a:r>
              <a:rPr lang="en-GB" altLang="zh-CN" b="1" dirty="0"/>
              <a:t>As part of these efforts, the Guidelines for the Safety Review of Novel Food Ingredients from Cell Culture were published, establishing a framework for evaluating the safety of emerging ingredients. Additionally, the Requirements for Application Materials for the Safety Evaluation of Genetically Modified Microorganisms Used in Food Processing (Trial) were issued, standardizing the evaluation process for genetically modified microorganisms used in food production.</a:t>
            </a:r>
            <a:endParaRPr lang="en-GB" altLang="zh-CN" dirty="0"/>
          </a:p>
          <a:p>
            <a:r>
              <a:rPr lang="en-GB" altLang="zh-CN" b="1" dirty="0"/>
              <a:t>CFSA also submitted scientific opinions and regulatory recommendations on cultivated meat to the food safety authority, showcasing our proactive approach to evaluating new food technologies. Furthermore, the 'Study on the Safety Assessment and Guarantee System for the Development of Alternative Protein Industry in China' was published to guide the growth of this sector while ensuring public health and safety.</a:t>
            </a:r>
            <a:endParaRPr lang="en-GB" altLang="zh-CN" dirty="0"/>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21</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Continuing from the global perspective on food safety, let's take a closer look at China’s commitment.</a:t>
            </a:r>
          </a:p>
          <a:p>
            <a:r>
              <a:rPr lang="en-GB" altLang="zh-CN" dirty="0"/>
              <a:t>First, </a:t>
            </a:r>
            <a:r>
              <a:rPr lang="en-GB" altLang="zh-CN" b="1" dirty="0"/>
              <a:t>China’s Vision</a:t>
            </a:r>
            <a:r>
              <a:rPr lang="en-GB" altLang="zh-CN" dirty="0"/>
              <a:t>: The country is focused on strengthening its domestic food safety systems, with the goal of ensuring healthier food and more sustainable trade practices. This vision is about building a long-term, safer food environment for both the Chinese population and international consumers.</a:t>
            </a:r>
          </a:p>
          <a:p>
            <a:r>
              <a:rPr lang="en-GB" altLang="zh-CN" dirty="0"/>
              <a:t>Second, </a:t>
            </a:r>
            <a:r>
              <a:rPr lang="en-GB" altLang="zh-CN" b="1" dirty="0"/>
              <a:t>China’s Role in Global Trade</a:t>
            </a:r>
            <a:r>
              <a:rPr lang="en-GB" altLang="zh-CN" dirty="0"/>
              <a:t>: As one of the world’s largest food exporters, China faces specific challenges when it comes to food safety. To maintain the trust of global markets and ensure the safety of its products, it’s crucial for China to continually improve its food safety systems. This commitment not only secures domestic consumer health but also plays a key role in the global food trade.</a:t>
            </a:r>
          </a:p>
          <a:p>
            <a:r>
              <a:rPr lang="en-GB" altLang="zh-CN" dirty="0"/>
              <a:t>In short, China is working hard to improve its food safety practices both for the well-being of its people and as a responsible player in international food trade.</a:t>
            </a:r>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4</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For risk communication, we utilize various channels to engage with the public. We collaborate with Chinese TV channels to present information on food safety and nutrition. A</a:t>
            </a:r>
            <a:r>
              <a:rPr lang="en-US" altLang="zh-CN" dirty="0" err="1"/>
              <a:t>nd</a:t>
            </a:r>
            <a:r>
              <a:rPr lang="en-GB" altLang="zh-CN" dirty="0"/>
              <a:t>, we have our own </a:t>
            </a:r>
            <a:r>
              <a:rPr lang="en-GB" altLang="zh-CN" b="1" dirty="0"/>
              <a:t>WeChat</a:t>
            </a:r>
            <a:r>
              <a:rPr lang="en-GB" altLang="zh-CN" dirty="0"/>
              <a:t> account (a popular social app in China, similar to WhatsApp), where our professional team creates short videos to share information with the public. In addition, we developed a mini-game, where players can learn knowledge through gameplay</a:t>
            </a:r>
            <a:r>
              <a:rPr lang="en-US" altLang="zh-CN" dirty="0"/>
              <a:t>.</a:t>
            </a:r>
            <a:endParaRPr lang="en-GB" altLang="zh-CN" dirty="0"/>
          </a:p>
          <a:p>
            <a:r>
              <a:rPr lang="en-US" altLang="zh-CN" dirty="0"/>
              <a:t> </a:t>
            </a:r>
            <a:r>
              <a:rPr lang="en-GB" altLang="zh-CN" dirty="0"/>
              <a:t>We also continue to use traditional methods of communication, such as printed materials like books and leaflets.</a:t>
            </a:r>
          </a:p>
          <a:p>
            <a:r>
              <a:rPr lang="en-GB" altLang="zh-CN" dirty="0"/>
              <a:t>By employing multi-channel risk communication, we enhance the efficiency of public engagement, ensuring that information reaches diverse audiences through TV, social media, and printed materials. This approach increases transparency, builds trust, and enables the timely, accurate dissemination of information, especially in times of crisis. It also meets various informational needs and encourages public participation, ultimately improving risk management and supporting compliance with safety regulations.</a:t>
            </a:r>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22</a:t>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GB" altLang="zh-CN" dirty="0"/>
              <a:t>CFSA has collaborated with numerous international organizations, including the </a:t>
            </a:r>
            <a:r>
              <a:rPr lang="en-GB" altLang="zh-CN" b="1" dirty="0"/>
              <a:t>WHO</a:t>
            </a:r>
            <a:r>
              <a:rPr lang="en-GB" altLang="zh-CN" dirty="0"/>
              <a:t>, </a:t>
            </a:r>
            <a:r>
              <a:rPr lang="en-GB" altLang="zh-CN" b="1" dirty="0"/>
              <a:t>FAO</a:t>
            </a:r>
            <a:r>
              <a:rPr lang="en-GB" altLang="zh-CN" dirty="0"/>
              <a:t>, </a:t>
            </a:r>
            <a:r>
              <a:rPr lang="en-GB" altLang="zh-CN" b="1" dirty="0"/>
              <a:t>Codex Alimentarius</a:t>
            </a:r>
            <a:r>
              <a:rPr lang="en-GB" altLang="zh-CN" dirty="0"/>
              <a:t>, the </a:t>
            </a:r>
            <a:r>
              <a:rPr lang="en-GB" altLang="zh-CN" b="1" dirty="0"/>
              <a:t>European Food Safety Authority (EFSA)</a:t>
            </a:r>
            <a:r>
              <a:rPr lang="en-GB" altLang="zh-CN" dirty="0"/>
              <a:t>, the </a:t>
            </a:r>
            <a:r>
              <a:rPr lang="en-GB" altLang="zh-CN" b="1" dirty="0"/>
              <a:t>U.S. Food and Drug Administration (FDA)</a:t>
            </a:r>
            <a:r>
              <a:rPr lang="en-GB" altLang="zh-CN" dirty="0"/>
              <a:t>, and the </a:t>
            </a:r>
            <a:r>
              <a:rPr lang="en-GB" altLang="zh-CN" b="1" dirty="0"/>
              <a:t>German Federal Institute for Risk Assessment (</a:t>
            </a:r>
            <a:r>
              <a:rPr lang="en-GB" altLang="zh-CN" b="1" dirty="0" err="1"/>
              <a:t>BfR</a:t>
            </a:r>
            <a:r>
              <a:rPr lang="en-GB" altLang="zh-CN" b="1" dirty="0"/>
              <a:t>)</a:t>
            </a:r>
            <a:r>
              <a:rPr lang="en-GB" altLang="zh-CN" dirty="0"/>
              <a:t>. </a:t>
            </a:r>
            <a:r>
              <a:rPr lang="zh-CN" altLang="en-US" dirty="0"/>
              <a:t> </a:t>
            </a:r>
            <a:r>
              <a:rPr lang="en-US" altLang="zh-CN" dirty="0"/>
              <a:t>We</a:t>
            </a:r>
            <a:r>
              <a:rPr lang="zh-CN" altLang="en-US" dirty="0"/>
              <a:t> </a:t>
            </a:r>
            <a:r>
              <a:rPr lang="en-US" altLang="zh-CN" dirty="0"/>
              <a:t>have</a:t>
            </a:r>
            <a:r>
              <a:rPr lang="zh-CN" altLang="en-US" dirty="0"/>
              <a:t> </a:t>
            </a:r>
            <a:r>
              <a:rPr lang="en-US" altLang="zh-CN" sz="1200" spc="0" noProof="0" dirty="0">
                <a:ln>
                  <a:noFill/>
                </a:ln>
                <a:solidFill>
                  <a:schemeClr val="tx1"/>
                </a:solidFill>
                <a:effectLst/>
                <a:uLnTx/>
                <a:latin typeface="Times New Roman" panose="02020603050405020304" pitchFamily="18" charset="0"/>
                <a:ea typeface="微软雅黑" panose="020B0503020204020204" charset="-122"/>
                <a:cs typeface="Times New Roman" panose="02020603050405020304" pitchFamily="18" charset="0"/>
                <a:sym typeface="+mn-ea"/>
              </a:rPr>
              <a:t>25 experts of JECFA, JEMRA, JMPR;</a:t>
            </a:r>
            <a:r>
              <a:rPr lang="zh-CN" altLang="en-US" sz="1200" spc="0" noProof="0" dirty="0">
                <a:ln>
                  <a:noFill/>
                </a:ln>
                <a:solidFill>
                  <a:schemeClr val="tx1"/>
                </a:solidFill>
                <a:effectLst/>
                <a:uLnTx/>
                <a:latin typeface="Times New Roman" panose="02020603050405020304" pitchFamily="18" charset="0"/>
                <a:ea typeface="微软雅黑" panose="020B0503020204020204" charset="-122"/>
                <a:cs typeface="Times New Roman" panose="02020603050405020304" pitchFamily="18" charset="0"/>
                <a:sym typeface="+mn-ea"/>
              </a:rPr>
              <a:t> </a:t>
            </a:r>
            <a:r>
              <a:rPr lang="en-GB" altLang="zh-CN" dirty="0"/>
              <a:t>In 2024, our colleague, </a:t>
            </a:r>
            <a:r>
              <a:rPr lang="en-GB" altLang="zh-CN" b="1" dirty="0"/>
              <a:t>Dr. Tian Jing</a:t>
            </a:r>
            <a:r>
              <a:rPr lang="en-GB" altLang="zh-CN" dirty="0"/>
              <a:t>, was elected Vice Chair of the </a:t>
            </a:r>
            <a:r>
              <a:rPr lang="en-GB" altLang="zh-CN" b="1" dirty="0"/>
              <a:t>Codex Alimentarius Commission (CAC)</a:t>
            </a:r>
            <a:r>
              <a:rPr lang="en-GB" altLang="zh-CN" dirty="0"/>
              <a:t>.</a:t>
            </a:r>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23</a:t>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lnSpc>
                <a:spcPct val="150000"/>
              </a:lnSpc>
              <a:buFont typeface="Arial" panose="020B0604020202020204" pitchFamily="34" charset="0"/>
              <a:buNone/>
            </a:pPr>
            <a:r>
              <a:rPr lang="en-GB" altLang="zh-CN" dirty="0">
                <a:sym typeface="+mn-ea"/>
              </a:rPr>
              <a:t>Looking ahead, there are several key areas of focus for the future of food safety.</a:t>
            </a:r>
            <a:endParaRPr lang="en-GB" altLang="zh-CN" dirty="0"/>
          </a:p>
          <a:p>
            <a:pPr indent="0">
              <a:lnSpc>
                <a:spcPct val="150000"/>
              </a:lnSpc>
              <a:buFont typeface="Arial" panose="020B0604020202020204" pitchFamily="34" charset="0"/>
              <a:buNone/>
            </a:pPr>
            <a:r>
              <a:rPr lang="en-GB" altLang="zh-CN" dirty="0">
                <a:sym typeface="+mn-ea"/>
              </a:rPr>
              <a:t>First, in terms of </a:t>
            </a:r>
            <a:r>
              <a:rPr lang="en-GB" altLang="zh-CN" b="1" dirty="0">
                <a:sym typeface="+mn-ea"/>
              </a:rPr>
              <a:t>Challenges</a:t>
            </a:r>
            <a:r>
              <a:rPr lang="en-GB" altLang="zh-CN" dirty="0">
                <a:sym typeface="+mn-ea"/>
              </a:rPr>
              <a:t>, we face emerging risks such as new foodborne pathogens and increasing complexities in global supply chains. However, these challenges also present opportunities for innovation, particularly in </a:t>
            </a:r>
            <a:r>
              <a:rPr lang="en-GB" altLang="zh-CN" b="1" dirty="0">
                <a:sym typeface="+mn-ea"/>
              </a:rPr>
              <a:t>traceability</a:t>
            </a:r>
            <a:r>
              <a:rPr lang="en-GB" altLang="zh-CN" dirty="0">
                <a:sym typeface="+mn-ea"/>
              </a:rPr>
              <a:t> and advancements in food safety technologies.</a:t>
            </a:r>
            <a:endParaRPr lang="en-GB" altLang="zh-CN" dirty="0"/>
          </a:p>
          <a:p>
            <a:pPr indent="0">
              <a:lnSpc>
                <a:spcPct val="150000"/>
              </a:lnSpc>
              <a:buFont typeface="Arial" panose="020B0604020202020204" pitchFamily="34" charset="0"/>
              <a:buNone/>
            </a:pPr>
            <a:r>
              <a:rPr lang="en-GB" altLang="zh-CN" dirty="0">
                <a:sym typeface="+mn-ea"/>
              </a:rPr>
              <a:t>Second, regarding </a:t>
            </a:r>
            <a:r>
              <a:rPr lang="en-GB" altLang="zh-CN" b="1" dirty="0">
                <a:sym typeface="+mn-ea"/>
              </a:rPr>
              <a:t>Innovation and Progress</a:t>
            </a:r>
            <a:r>
              <a:rPr lang="en-GB" altLang="zh-CN" dirty="0">
                <a:sym typeface="+mn-ea"/>
              </a:rPr>
              <a:t>, we see significant advancements in food safety testing, risk assessment, and detection methods. Technologies like </a:t>
            </a:r>
            <a:r>
              <a:rPr lang="en-GB" altLang="zh-CN" b="1" dirty="0">
                <a:sym typeface="+mn-ea"/>
              </a:rPr>
              <a:t>biotechnology</a:t>
            </a:r>
            <a:r>
              <a:rPr lang="en-GB" altLang="zh-CN" dirty="0">
                <a:sym typeface="+mn-ea"/>
              </a:rPr>
              <a:t>, </a:t>
            </a:r>
            <a:r>
              <a:rPr lang="en-GB" altLang="zh-CN" b="1" dirty="0">
                <a:sym typeface="+mn-ea"/>
              </a:rPr>
              <a:t>nanotechnology</a:t>
            </a:r>
            <a:r>
              <a:rPr lang="en-GB" altLang="zh-CN" dirty="0">
                <a:sym typeface="+mn-ea"/>
              </a:rPr>
              <a:t>, and </a:t>
            </a:r>
            <a:r>
              <a:rPr lang="en-GB" altLang="zh-CN" b="1" dirty="0">
                <a:sym typeface="+mn-ea"/>
              </a:rPr>
              <a:t>data analytics</a:t>
            </a:r>
            <a:r>
              <a:rPr lang="en-GB" altLang="zh-CN" dirty="0">
                <a:sym typeface="+mn-ea"/>
              </a:rPr>
              <a:t> will play an increasingly important role in improving food safety practices.</a:t>
            </a:r>
            <a:endParaRPr lang="en-GB" altLang="zh-CN" dirty="0"/>
          </a:p>
          <a:p>
            <a:pPr indent="0">
              <a:lnSpc>
                <a:spcPct val="150000"/>
              </a:lnSpc>
              <a:buFont typeface="Arial" panose="020B0604020202020204" pitchFamily="34" charset="0"/>
              <a:buNone/>
            </a:pPr>
            <a:r>
              <a:rPr lang="en-GB" altLang="zh-CN" dirty="0">
                <a:sym typeface="+mn-ea"/>
              </a:rPr>
              <a:t>Next, </a:t>
            </a:r>
            <a:r>
              <a:rPr lang="en-GB" altLang="zh-CN" b="1" dirty="0">
                <a:sym typeface="+mn-ea"/>
              </a:rPr>
              <a:t>Policy and Regulation</a:t>
            </a:r>
            <a:r>
              <a:rPr lang="en-GB" altLang="zh-CN" dirty="0">
                <a:sym typeface="+mn-ea"/>
              </a:rPr>
              <a:t> will continue to evolve. Future food safety policies will need to align internationally, with a focus on stricter regulations and stronger governmental enforcement to ensure safety across borders.</a:t>
            </a:r>
            <a:endParaRPr lang="en-GB" altLang="zh-CN" dirty="0"/>
          </a:p>
          <a:p>
            <a:pPr indent="0">
              <a:lnSpc>
                <a:spcPct val="150000"/>
              </a:lnSpc>
              <a:buFont typeface="Arial" panose="020B0604020202020204" pitchFamily="34" charset="0"/>
              <a:buNone/>
            </a:pPr>
            <a:r>
              <a:rPr lang="en-GB" altLang="zh-CN" b="1" dirty="0">
                <a:sym typeface="+mn-ea"/>
              </a:rPr>
              <a:t>Globalization and Collaboration</a:t>
            </a:r>
            <a:r>
              <a:rPr lang="en-GB" altLang="zh-CN" dirty="0">
                <a:sym typeface="+mn-ea"/>
              </a:rPr>
              <a:t> is another critical aspect, as global trade and supply chains will continue to impact food safety. There will be a growing need for international cooperation to address challenges and improve food safety systems worldwide.</a:t>
            </a:r>
            <a:endParaRPr lang="en-GB" altLang="zh-CN" dirty="0"/>
          </a:p>
          <a:p>
            <a:pPr indent="0">
              <a:lnSpc>
                <a:spcPct val="150000"/>
              </a:lnSpc>
              <a:buFont typeface="Arial" panose="020B0604020202020204" pitchFamily="34" charset="0"/>
              <a:buNone/>
            </a:pPr>
            <a:r>
              <a:rPr lang="en-GB" altLang="zh-CN" dirty="0">
                <a:sym typeface="+mn-ea"/>
              </a:rPr>
              <a:t>Lastly, </a:t>
            </a:r>
            <a:r>
              <a:rPr lang="en-GB" altLang="zh-CN" b="1" dirty="0">
                <a:sym typeface="+mn-ea"/>
              </a:rPr>
              <a:t>Sustainability and Social Responsibility</a:t>
            </a:r>
            <a:r>
              <a:rPr lang="en-GB" altLang="zh-CN" dirty="0">
                <a:sym typeface="+mn-ea"/>
              </a:rPr>
              <a:t> will play a major role in food safety. Aligning food safety with sustainability goals and enhancing transparency will help raise consumer awareness and ensure that food safety practices contribute to broader societal well-being.</a:t>
            </a:r>
            <a:endParaRPr lang="en-GB" altLang="zh-CN" dirty="0"/>
          </a:p>
          <a:p>
            <a:pPr indent="0">
              <a:lnSpc>
                <a:spcPct val="150000"/>
              </a:lnSpc>
              <a:buFont typeface="Arial" panose="020B0604020202020204" pitchFamily="34" charset="0"/>
              <a:buNone/>
            </a:pPr>
            <a:r>
              <a:rPr lang="en-GB" altLang="zh-CN" dirty="0">
                <a:sym typeface="+mn-ea"/>
              </a:rPr>
              <a:t>In conclusion, the future of food safety will rely on continued innovation, global collaboration, and a stronger commitment to sustainability.</a:t>
            </a:r>
            <a:endParaRPr lang="en-GB" altLang="zh-CN" dirty="0"/>
          </a:p>
          <a:p>
            <a:pPr indent="0">
              <a:lnSpc>
                <a:spcPct val="150000"/>
              </a:lnSpc>
              <a:buFont typeface="Arial" panose="020B0604020202020204" pitchFamily="34" charset="0"/>
              <a:buNone/>
            </a:pPr>
            <a:endParaRPr kumimoji="1" lang="zh-CN" altLang="en-US" dirty="0"/>
          </a:p>
          <a:p>
            <a:pPr indent="0">
              <a:lnSpc>
                <a:spcPct val="150000"/>
              </a:lnSpc>
              <a:buFont typeface="Arial" panose="020B0604020202020204" pitchFamily="34" charset="0"/>
              <a:buNone/>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China has made significant upgrades to its food safety system, starting with the </a:t>
            </a:r>
            <a:r>
              <a:rPr lang="en-GB" altLang="zh-CN" b="1" dirty="0"/>
              <a:t>Food Safety Law</a:t>
            </a:r>
            <a:r>
              <a:rPr lang="en-GB" altLang="zh-CN" dirty="0"/>
              <a:t>, which established a unified and comprehensive framework for regulating food safety. This law emphasizes key aspects such as traceability, rigorous testing, and consumer protection, ensuring that every stage of the food supply chain meets safety standards.</a:t>
            </a:r>
          </a:p>
          <a:p>
            <a:r>
              <a:rPr lang="en-GB" altLang="zh-CN" dirty="0"/>
              <a:t>In addition to the Food Safety Law, the </a:t>
            </a:r>
            <a:r>
              <a:rPr lang="en-GB" altLang="zh-CN" b="1" dirty="0"/>
              <a:t>China National Center for Food Safety Risk Assessment (CFSA)</a:t>
            </a:r>
            <a:r>
              <a:rPr lang="en-GB" altLang="zh-CN" dirty="0"/>
              <a:t> plays a critical role in the country's food safety efforts. The CFSA conducts in-depth food safety risk assessments and provides scientific evidence to support national food safety standards and regulatory policies. These efforts are crucial for ensuring a safer food supply chain, benefiting both consumers within China and international trade partners."</a:t>
            </a:r>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5</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China’s food safety system is a multi-level structure, with different government agencies overseeing various stages of the food supply chain, from farm to table.</a:t>
            </a:r>
          </a:p>
          <a:p>
            <a:r>
              <a:rPr lang="en-GB" altLang="zh-CN" dirty="0"/>
              <a:t>the </a:t>
            </a:r>
            <a:r>
              <a:rPr lang="en-GB" altLang="zh-CN" b="1" dirty="0"/>
              <a:t>Ministry of Agriculture and Rural Affairs (MOA)</a:t>
            </a:r>
            <a:r>
              <a:rPr lang="en-GB" altLang="zh-CN" dirty="0"/>
              <a:t> is responsible for establishing agricultural product standards and ensuring safety at the agricultural production level. The MOA formulates safety standards for agricultural products, regulates production practices, and manages risks associated with farming.</a:t>
            </a:r>
          </a:p>
          <a:p>
            <a:r>
              <a:rPr lang="en-GB" altLang="zh-CN" b="1" dirty="0">
                <a:highlight>
                  <a:srgbClr val="FFFF00"/>
                </a:highlight>
              </a:rPr>
              <a:t>State Administration for Market Regulation (SAMR)</a:t>
            </a:r>
            <a:r>
              <a:rPr lang="en-GB" altLang="zh-CN" dirty="0">
                <a:highlight>
                  <a:srgbClr val="FFFF00"/>
                </a:highlight>
              </a:rPr>
              <a:t> ensures the enforcement and compliance </a:t>
            </a:r>
            <a:r>
              <a:rPr lang="en-GB" altLang="zh-CN" dirty="0"/>
              <a:t>of food safety laws across the food supply chain, from production to retail. SAMR oversees regulatory inspection and ensures that food safety standards are adhered to, protecting consumers from unsafe food products</a:t>
            </a:r>
          </a:p>
          <a:p>
            <a:r>
              <a:rPr lang="en-GB" altLang="zh-CN" b="1" dirty="0">
                <a:highlight>
                  <a:srgbClr val="FFFF00"/>
                </a:highlight>
              </a:rPr>
              <a:t>CFSA</a:t>
            </a:r>
            <a:r>
              <a:rPr lang="en-GB" altLang="zh-CN" dirty="0">
                <a:highlight>
                  <a:srgbClr val="FFFF00"/>
                </a:highlight>
              </a:rPr>
              <a:t> provides scientific risk assessments to formulate national food safety standards. It operates under the National Health Commission (NHC) and plays a key role in addressing public health concerns related to food safety.</a:t>
            </a:r>
            <a:r>
              <a:rPr lang="en-US" altLang="zh-CN" dirty="0">
                <a:highlight>
                  <a:srgbClr val="FFFF00"/>
                </a:highlight>
              </a:rPr>
              <a:t>CFSA</a:t>
            </a:r>
            <a:r>
              <a:rPr lang="zh-CN" altLang="en-US" dirty="0">
                <a:highlight>
                  <a:srgbClr val="FFFF00"/>
                </a:highlight>
              </a:rPr>
              <a:t> </a:t>
            </a:r>
            <a:r>
              <a:rPr lang="en-US" altLang="zh-CN" dirty="0">
                <a:highlight>
                  <a:srgbClr val="FFFF00"/>
                </a:highlight>
              </a:rPr>
              <a:t>also</a:t>
            </a:r>
            <a:r>
              <a:rPr lang="zh-CN" altLang="en-US" dirty="0">
                <a:highlight>
                  <a:srgbClr val="FFFF00"/>
                </a:highlight>
              </a:rPr>
              <a:t> </a:t>
            </a:r>
            <a:r>
              <a:rPr lang="en-US" altLang="zh-CN" dirty="0">
                <a:highlight>
                  <a:srgbClr val="FFFF00"/>
                </a:highlight>
              </a:rPr>
              <a:t>provide</a:t>
            </a:r>
            <a:r>
              <a:rPr lang="zh-CN" altLang="en-US" dirty="0">
                <a:highlight>
                  <a:srgbClr val="FFFF00"/>
                </a:highlight>
              </a:rPr>
              <a:t> </a:t>
            </a:r>
            <a:r>
              <a:rPr lang="en-US" altLang="zh-CN" dirty="0">
                <a:highlight>
                  <a:srgbClr val="FFFF00"/>
                </a:highlight>
              </a:rPr>
              <a:t>the</a:t>
            </a:r>
            <a:r>
              <a:rPr lang="zh-CN" altLang="en-US" dirty="0">
                <a:highlight>
                  <a:srgbClr val="FFFF00"/>
                </a:highlight>
              </a:rPr>
              <a:t> </a:t>
            </a:r>
            <a:r>
              <a:rPr lang="en-US" altLang="zh-CN" dirty="0">
                <a:highlight>
                  <a:srgbClr val="FFFF00"/>
                </a:highlight>
              </a:rPr>
              <a:t>technical</a:t>
            </a:r>
            <a:r>
              <a:rPr lang="zh-CN" altLang="en-US" dirty="0">
                <a:highlight>
                  <a:srgbClr val="FFFF00"/>
                </a:highlight>
              </a:rPr>
              <a:t> </a:t>
            </a:r>
            <a:r>
              <a:rPr lang="en-US" altLang="zh-CN" dirty="0">
                <a:highlight>
                  <a:srgbClr val="FFFF00"/>
                </a:highlight>
              </a:rPr>
              <a:t>support</a:t>
            </a:r>
            <a:r>
              <a:rPr lang="zh-CN" altLang="en-US" dirty="0">
                <a:highlight>
                  <a:srgbClr val="FFFF00"/>
                </a:highlight>
              </a:rPr>
              <a:t> </a:t>
            </a:r>
            <a:r>
              <a:rPr lang="en-US" altLang="zh-CN" dirty="0">
                <a:highlight>
                  <a:srgbClr val="FFFF00"/>
                </a:highlight>
              </a:rPr>
              <a:t>to</a:t>
            </a:r>
            <a:r>
              <a:rPr lang="zh-CN" altLang="en-US" dirty="0">
                <a:highlight>
                  <a:srgbClr val="FFFF00"/>
                </a:highlight>
              </a:rPr>
              <a:t> </a:t>
            </a:r>
            <a:r>
              <a:rPr lang="en-US" altLang="zh-CN" dirty="0">
                <a:highlight>
                  <a:srgbClr val="FFFF00"/>
                </a:highlight>
              </a:rPr>
              <a:t>all</a:t>
            </a:r>
            <a:r>
              <a:rPr lang="zh-CN" altLang="en-US" dirty="0">
                <a:highlight>
                  <a:srgbClr val="FFFF00"/>
                </a:highlight>
              </a:rPr>
              <a:t> </a:t>
            </a:r>
            <a:r>
              <a:rPr lang="en-US" altLang="zh-CN" dirty="0">
                <a:highlight>
                  <a:srgbClr val="FFFF00"/>
                </a:highlight>
              </a:rPr>
              <a:t>the</a:t>
            </a:r>
            <a:r>
              <a:rPr lang="zh-CN" altLang="en-US" dirty="0">
                <a:highlight>
                  <a:srgbClr val="FFFF00"/>
                </a:highlight>
              </a:rPr>
              <a:t> </a:t>
            </a:r>
            <a:r>
              <a:rPr lang="en-US" altLang="zh-CN" dirty="0">
                <a:highlight>
                  <a:srgbClr val="FFFF00"/>
                </a:highlight>
              </a:rPr>
              <a:t>MOA,</a:t>
            </a:r>
            <a:r>
              <a:rPr lang="zh-CN" altLang="en-US" dirty="0">
                <a:highlight>
                  <a:srgbClr val="FFFF00"/>
                </a:highlight>
              </a:rPr>
              <a:t> </a:t>
            </a:r>
            <a:r>
              <a:rPr lang="en-US" altLang="zh-CN" dirty="0">
                <a:highlight>
                  <a:srgbClr val="FFFF00"/>
                </a:highlight>
              </a:rPr>
              <a:t>SAMR</a:t>
            </a:r>
            <a:r>
              <a:rPr lang="zh-CN" altLang="en-US" dirty="0">
                <a:highlight>
                  <a:srgbClr val="FFFF00"/>
                </a:highlight>
              </a:rPr>
              <a:t> </a:t>
            </a:r>
            <a:r>
              <a:rPr lang="en-US" altLang="zh-CN" dirty="0">
                <a:highlight>
                  <a:srgbClr val="FFFF00"/>
                </a:highlight>
              </a:rPr>
              <a:t>and</a:t>
            </a:r>
            <a:r>
              <a:rPr lang="zh-CN" altLang="en-US" dirty="0">
                <a:highlight>
                  <a:srgbClr val="FFFF00"/>
                </a:highlight>
              </a:rPr>
              <a:t> </a:t>
            </a:r>
            <a:r>
              <a:rPr lang="en-US" altLang="zh-CN" dirty="0">
                <a:highlight>
                  <a:srgbClr val="FFFF00"/>
                </a:highlight>
              </a:rPr>
              <a:t>NHC.</a:t>
            </a:r>
            <a:endParaRPr lang="en-GB" altLang="zh-CN" dirty="0">
              <a:highlight>
                <a:srgbClr val="FFFF00"/>
              </a:highlight>
            </a:endParaRPr>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6</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CFSA was established in 2012 in response to China’s growing need for scientific risk assessments in food safety. With an increasing demand for evidence-based decisions in food safety, CFSA plays a pivotal role in providing the scientific foundation for food safety regulations and policies.</a:t>
            </a:r>
          </a:p>
          <a:p>
            <a:r>
              <a:rPr lang="en-GB" altLang="zh-CN" dirty="0"/>
              <a:t>Created under the </a:t>
            </a:r>
            <a:r>
              <a:rPr lang="en-GB" altLang="zh-CN" b="1" dirty="0"/>
              <a:t>National Health Commission</a:t>
            </a:r>
            <a:r>
              <a:rPr lang="en-GB" altLang="zh-CN" dirty="0"/>
              <a:t>, CFSA's mission is to enhance China’s food safety system by conducting in-depth research and risk assessments. By using scientific methods and data, CFSA supports the creation of national food safety standards and helps guide regulatory decisions.</a:t>
            </a:r>
          </a:p>
          <a:p>
            <a:r>
              <a:rPr lang="en-GB" altLang="zh-CN" dirty="0"/>
              <a:t>As the first and only national-level dedicated center in China focused on food safety risk assessments, CFSA is instrumental in strengthening the overall food safety framework, ensuring that the country’s food supply is both safe and reliable.</a:t>
            </a:r>
          </a:p>
          <a:p>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7</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t>Our</a:t>
            </a:r>
            <a:r>
              <a:rPr lang="zh-CN" altLang="en-US" b="1" dirty="0"/>
              <a:t> </a:t>
            </a:r>
            <a:r>
              <a:rPr lang="en-US" altLang="zh-CN" b="1" dirty="0"/>
              <a:t>core</a:t>
            </a:r>
            <a:r>
              <a:rPr lang="zh-CN" altLang="en-US" b="1" dirty="0"/>
              <a:t> </a:t>
            </a:r>
            <a:r>
              <a:rPr lang="en-US" altLang="zh-CN" b="1" dirty="0"/>
              <a:t>responsibilities</a:t>
            </a:r>
            <a:r>
              <a:rPr lang="zh-CN" altLang="en-US" b="1" dirty="0"/>
              <a:t> </a:t>
            </a:r>
            <a:r>
              <a:rPr lang="en-US" altLang="zh-CN" b="1" dirty="0"/>
              <a:t>include</a:t>
            </a:r>
            <a:r>
              <a:rPr lang="zh-CN" altLang="en-US" b="1" dirty="0"/>
              <a:t>：</a:t>
            </a:r>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t>Risk</a:t>
            </a:r>
            <a:r>
              <a:rPr lang="zh-CN" altLang="en-US" b="1" dirty="0"/>
              <a:t> </a:t>
            </a:r>
            <a:r>
              <a:rPr lang="en-US" altLang="zh-CN" b="1" dirty="0"/>
              <a:t>surveillance</a:t>
            </a:r>
            <a:r>
              <a:rPr lang="en-US" altLang="zh-CN" dirty="0"/>
              <a:t>:</a:t>
            </a:r>
            <a:r>
              <a:rPr lang="zh-CN" altLang="en-US" dirty="0"/>
              <a:t> </a:t>
            </a:r>
            <a:r>
              <a:rPr lang="en-US" altLang="zh-CN" dirty="0"/>
              <a:t>B</a:t>
            </a:r>
            <a:r>
              <a:rPr lang="en-GB" altLang="zh-CN" dirty="0" err="1"/>
              <a:t>oth</a:t>
            </a:r>
            <a:r>
              <a:rPr lang="en-GB" altLang="zh-CN" dirty="0"/>
              <a:t> </a:t>
            </a:r>
            <a:r>
              <a:rPr lang="en-GB" altLang="zh-CN" b="1" dirty="0"/>
              <a:t>proactive monitoring</a:t>
            </a:r>
            <a:r>
              <a:rPr lang="en-GB" altLang="zh-CN" dirty="0"/>
              <a:t> and</a:t>
            </a:r>
            <a:r>
              <a:rPr lang="zh-CN" altLang="en-US" dirty="0"/>
              <a:t> </a:t>
            </a:r>
            <a:r>
              <a:rPr lang="en-GB" altLang="zh-CN" b="1" dirty="0"/>
              <a:t>passive monitoring</a:t>
            </a:r>
            <a:r>
              <a:rPr lang="zh-CN" altLang="en-US" b="1" dirty="0"/>
              <a:t> </a:t>
            </a:r>
            <a:r>
              <a:rPr lang="en-US" altLang="zh-CN" b="1" dirty="0"/>
              <a:t>were</a:t>
            </a:r>
            <a:r>
              <a:rPr lang="zh-CN" altLang="en-US" b="1" dirty="0"/>
              <a:t> </a:t>
            </a:r>
            <a:r>
              <a:rPr lang="en-US" altLang="zh-CN" b="1" dirty="0"/>
              <a:t>included</a:t>
            </a:r>
            <a:r>
              <a:rPr lang="zh-CN" altLang="en-US" b="1" dirty="0"/>
              <a:t> </a:t>
            </a:r>
            <a:r>
              <a:rPr lang="en-US" altLang="zh-CN" b="1" dirty="0"/>
              <a:t>to</a:t>
            </a:r>
            <a:r>
              <a:rPr lang="zh-CN" altLang="en-US" b="1" dirty="0"/>
              <a:t> </a:t>
            </a:r>
            <a:r>
              <a:rPr lang="en-GB" altLang="zh-CN" dirty="0"/>
              <a:t>ensures timely detection and effective management of food safety risks throughout the supply chain</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defRPr/>
            </a:pPr>
            <a:r>
              <a:rPr lang="en-GB" altLang="zh-CN" b="1" dirty="0"/>
              <a:t>Risk assessment</a:t>
            </a:r>
            <a:r>
              <a:rPr lang="en-GB" altLang="zh-CN" dirty="0"/>
              <a:t> involves evaluating potential hazards in the food supply chain helps prioritize actions, set safety standards, and guide decision-making to minimize food safety risks effectively</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defRPr/>
            </a:pPr>
            <a:r>
              <a:rPr lang="en-GB" altLang="zh-CN" b="1" dirty="0"/>
              <a:t>Risk communication</a:t>
            </a:r>
            <a:r>
              <a:rPr lang="en-GB" altLang="zh-CN" dirty="0"/>
              <a:t> </a:t>
            </a:r>
            <a:r>
              <a:rPr lang="en-US" altLang="zh-CN" dirty="0"/>
              <a:t>:</a:t>
            </a:r>
            <a:r>
              <a:rPr lang="zh-CN" altLang="en-US" dirty="0"/>
              <a:t> </a:t>
            </a:r>
            <a:r>
              <a:rPr lang="en-GB" altLang="zh-CN" dirty="0"/>
              <a:t>sharing information about food safety risks with the public, stakeholders, and policymakers</a:t>
            </a:r>
            <a:r>
              <a:rPr lang="en-US" altLang="zh-CN" dirty="0"/>
              <a:t>,</a:t>
            </a:r>
            <a:r>
              <a:rPr lang="zh-CN" altLang="en-US" dirty="0"/>
              <a:t> </a:t>
            </a:r>
            <a:r>
              <a:rPr lang="en-GB" altLang="zh-CN" dirty="0"/>
              <a:t>ensures transparent, accurate, and timely communication to help people understand risks and take appropriate actions to protect their health.</a:t>
            </a:r>
          </a:p>
          <a:p>
            <a:pPr marL="0" marR="0" lvl="0" indent="0" algn="l" defTabSz="914400" rtl="0" eaLnBrk="1" fontAlgn="auto" latinLnBrk="0" hangingPunct="1">
              <a:lnSpc>
                <a:spcPct val="100000"/>
              </a:lnSpc>
              <a:spcBef>
                <a:spcPts val="0"/>
              </a:spcBef>
              <a:spcAft>
                <a:spcPts val="0"/>
              </a:spcAft>
              <a:buClrTx/>
              <a:buSzTx/>
              <a:buFontTx/>
              <a:buNone/>
              <a:defRPr/>
            </a:pPr>
            <a:r>
              <a:rPr lang="en-GB" altLang="zh-CN" b="1" dirty="0"/>
              <a:t>Standard management</a:t>
            </a:r>
            <a:r>
              <a:rPr lang="en-GB" altLang="zh-CN" dirty="0"/>
              <a:t> </a:t>
            </a:r>
            <a:r>
              <a:rPr lang="en-US" altLang="zh-CN" dirty="0"/>
              <a:t>:</a:t>
            </a:r>
            <a:r>
              <a:rPr lang="zh-CN" altLang="en-US" dirty="0"/>
              <a:t> </a:t>
            </a:r>
            <a:r>
              <a:rPr lang="en-US" altLang="zh-CN" dirty="0"/>
              <a:t>including</a:t>
            </a:r>
            <a:r>
              <a:rPr lang="zh-CN" altLang="en-US" dirty="0"/>
              <a:t> </a:t>
            </a:r>
            <a:r>
              <a:rPr lang="en-GB" altLang="zh-CN" b="1" dirty="0"/>
              <a:t>integration</a:t>
            </a:r>
            <a:r>
              <a:rPr lang="en-GB" altLang="zh-CN" dirty="0"/>
              <a:t> of existing standards, the </a:t>
            </a:r>
            <a:r>
              <a:rPr lang="en-GB" altLang="zh-CN" b="1" dirty="0"/>
              <a:t>revision</a:t>
            </a:r>
            <a:r>
              <a:rPr lang="en-GB" altLang="zh-CN" dirty="0"/>
              <a:t> of outdated ones, and the </a:t>
            </a:r>
            <a:r>
              <a:rPr lang="en-GB" altLang="zh-CN" b="1" dirty="0"/>
              <a:t>development</a:t>
            </a:r>
            <a:r>
              <a:rPr lang="en-GB" altLang="zh-CN" dirty="0"/>
              <a:t> of new standards</a:t>
            </a:r>
            <a:r>
              <a:rPr lang="en-US" altLang="zh-CN" dirty="0"/>
              <a:t>,</a:t>
            </a:r>
            <a:r>
              <a:rPr lang="zh-CN" altLang="en-US" dirty="0"/>
              <a:t> </a:t>
            </a:r>
            <a:r>
              <a:rPr lang="en-GB" altLang="zh-CN" dirty="0"/>
              <a:t>ensures a consistent, up-to-date framework for food safety regulations and practices across the entire food supply chain.</a:t>
            </a:r>
          </a:p>
          <a:p>
            <a:pPr marL="0" marR="0" lvl="0" indent="0" algn="l" defTabSz="914400" rtl="0" eaLnBrk="1" fontAlgn="auto" latinLnBrk="0" hangingPunct="1">
              <a:lnSpc>
                <a:spcPct val="100000"/>
              </a:lnSpc>
              <a:spcBef>
                <a:spcPts val="0"/>
              </a:spcBef>
              <a:spcAft>
                <a:spcPts val="0"/>
              </a:spcAft>
              <a:buClrTx/>
              <a:buSzTx/>
              <a:buFontTx/>
              <a:buNone/>
              <a:defRPr/>
            </a:pPr>
            <a:r>
              <a:rPr lang="en-GB" altLang="zh-CN" b="1" dirty="0"/>
              <a:t>Applied nutrition</a:t>
            </a:r>
            <a:r>
              <a:rPr lang="en-US" altLang="zh-CN" b="1" dirty="0"/>
              <a:t>:</a:t>
            </a:r>
            <a:r>
              <a:rPr lang="zh-CN" altLang="en-US" b="1" dirty="0"/>
              <a:t> </a:t>
            </a:r>
            <a:r>
              <a:rPr lang="en-US" altLang="zh-CN" dirty="0"/>
              <a:t>Managing national food safety standards for foods for special dietary uses, including nutrition labeling, formula foods for specific populations, and the use of nutrition fortifiers.</a:t>
            </a:r>
            <a:r>
              <a:rPr lang="zh-CN" altLang="en-US" dirty="0"/>
              <a:t> </a:t>
            </a:r>
            <a:r>
              <a:rPr lang="en-US" altLang="zh-CN" dirty="0"/>
              <a:t>P</a:t>
            </a:r>
            <a:r>
              <a:rPr lang="en-GB" altLang="zh-CN" dirty="0" err="1"/>
              <a:t>romot</a:t>
            </a:r>
            <a:r>
              <a:rPr lang="en-US" altLang="zh-CN" dirty="0"/>
              <a:t>e</a:t>
            </a:r>
            <a:r>
              <a:rPr lang="en-GB" altLang="zh-CN" dirty="0"/>
              <a:t> the implementation of the National Nutrition Plan</a:t>
            </a:r>
            <a:r>
              <a:rPr lang="en-US" altLang="zh-CN" dirty="0"/>
              <a:t>.</a:t>
            </a:r>
            <a:endParaRPr kumimoji="1" lang="zh-CN" altLang="en-US"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8</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We have provided significant technical support for China’s food safety efforts, including the risk assessment of contaminants in foods, such as microbiological and chemical contaminants. We have also conducted risk assessments for food allergens. Additionally, in recent years, we have dedicated considerable efforts to the field of nutrition.</a:t>
            </a:r>
          </a:p>
          <a:p>
            <a:r>
              <a:rPr lang="en-GB" altLang="zh-CN" dirty="0"/>
              <a:t>The basis of risk assessment is data collection. Therefore</a:t>
            </a:r>
            <a:r>
              <a:rPr lang="en-US" altLang="zh-CN" dirty="0"/>
              <a:t>,</a:t>
            </a:r>
            <a:r>
              <a:rPr lang="zh-CN" altLang="en-US" dirty="0"/>
              <a:t> </a:t>
            </a:r>
            <a:r>
              <a:rPr lang="en-GB" altLang="zh-CN" dirty="0"/>
              <a:t>CFSA has developed five key risk surveillance systems, including two databases focused on chemical and microbiological contaminants in food.</a:t>
            </a:r>
          </a:p>
          <a:p>
            <a:r>
              <a:rPr lang="en-GB" altLang="zh-CN" dirty="0"/>
              <a:t>In parallel, foodborne diseases have been given equal attention. We have established three systems to collect data on foodborne disease outbreaks, clinical cases, and to use bioinformatics techniques for building a traceability network.</a:t>
            </a:r>
          </a:p>
          <a:p>
            <a:r>
              <a:rPr lang="en-GB" altLang="zh-CN" dirty="0"/>
              <a:t>These systems encompass 70,000 health facilities and 3,000 Centers for Disease Control (CDCs), collecting more than 30 million data points.</a:t>
            </a:r>
          </a:p>
          <a:p>
            <a:endParaRPr kumimoji="1" lang="en-US" altLang="zh-CN"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9</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E690C6BD-F473-2241-A083-E474FDF9EA98}" type="slidenum">
              <a:rPr kumimoji="1" lang="zh-CN" altLang="en-US" smtClean="0"/>
              <a:t>10</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ln>
            <a:solidFill>
              <a:srgbClr val="000000">
                <a:alpha val="100000"/>
              </a:srgbClr>
            </a:solidFill>
            <a:miter lim="800000"/>
          </a:ln>
        </p:spPr>
      </p:sp>
      <p:sp>
        <p:nvSpPr>
          <p:cNvPr id="5017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5018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t>11</a:t>
            </a:fld>
            <a:endParaRPr lang="zh-CN"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cxnSp>
        <p:nvCxnSpPr>
          <p:cNvPr id="7" name="直接连接符 6"/>
          <p:cNvCxnSpPr/>
          <p:nvPr/>
        </p:nvCxnSpPr>
        <p:spPr>
          <a:xfrm>
            <a:off x="1562263" y="693738"/>
            <a:ext cx="1062942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p:txBody>
          <a:bodyPr/>
          <a:lstStyle/>
          <a:p>
            <a:pPr marL="0" marR="0" lvl="0" indent="0" algn="l" defTabSz="1097280" rtl="0" eaLnBrk="1" fontAlgn="base" latinLnBrk="0" hangingPunct="1">
              <a:lnSpc>
                <a:spcPct val="100000"/>
              </a:lnSpc>
              <a:spcBef>
                <a:spcPct val="0"/>
              </a:spcBef>
              <a:spcAft>
                <a:spcPct val="0"/>
              </a:spcAft>
              <a:buClrTx/>
              <a:buSzTx/>
              <a:buFontTx/>
              <a:buNone/>
              <a:defRPr/>
            </a:pPr>
            <a:fld id="{904B3CF0-93D4-4083-B211-A4858FC2E59B}" type="datetime1">
              <a:rPr kumimoji="0" lang="zh-CN" altLang="en-US" sz="1200" b="0" i="0" u="none" strike="noStrike" kern="1200" cap="none" spc="0" normalizeH="0" baseline="0" noProof="0">
                <a:ln>
                  <a:noFill/>
                </a:ln>
                <a:solidFill>
                  <a:srgbClr val="898989"/>
                </a:solidFill>
                <a:effectLst/>
                <a:uLnTx/>
                <a:uFillTx/>
                <a:latin typeface="等线" panose="02010600030101010101" charset="-122"/>
                <a:ea typeface="等线" panose="02010600030101010101" charset="-122"/>
                <a:cs typeface="+mn-cs"/>
              </a:rPr>
              <a:t>2025/12/12</a:t>
            </a:fld>
            <a:endParaRPr kumimoji="0" lang="zh-CN" altLang="en-US" sz="1200" b="0" i="0" u="none" strike="noStrike" kern="1200" cap="none" spc="0" normalizeH="0" baseline="0" noProof="0">
              <a:ln>
                <a:noFill/>
              </a:ln>
              <a:solidFill>
                <a:srgbClr val="898989"/>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t>‹N°›</a:t>
            </a:fld>
            <a:endParaRPr lang="zh-CN" altLang="en-US" dirty="0"/>
          </a:p>
        </p:txBody>
      </p:sp>
    </p:spTree>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70D5BEC-C328-274F-8409-FA3F87166602}" type="datetimeFigureOut">
              <a:rPr kumimoji="1" lang="zh-CN" altLang="en-US" smtClean="0"/>
              <a:t>2025/12/12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1A9A75B-56D7-7744-AFC2-C969434CD3E8}" type="slidenum">
              <a:rPr kumimoji="1" lang="zh-CN" altLang="en-US" smtClean="0"/>
              <a:t>‹N°›</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0D5BEC-C328-274F-8409-FA3F87166602}" type="datetimeFigureOut">
              <a:rPr kumimoji="1" lang="zh-CN" altLang="en-US" smtClean="0"/>
              <a:t>2025/12/12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A9A75B-56D7-7744-AFC2-C969434CD3E8}" type="slidenum">
              <a:rPr kumimoji="1" lang="zh-CN" altLang="en-US" smtClean="0"/>
              <a:t>‹N°›</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1.png"/><Relationship Id="rId4" Type="http://schemas.openxmlformats.org/officeDocument/2006/relationships/image" Target="../media/image45.jpe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3.xml"/><Relationship Id="rId7" Type="http://schemas.openxmlformats.org/officeDocument/2006/relationships/image" Target="../media/image5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notesSlide" Target="../notesSlides/notesSlide22.xml"/><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GB" altLang="zh-CN" sz="4400" b="1" dirty="0"/>
              <a:t>Building a Safer Future: China's Food Safety System and Global Impact</a:t>
            </a:r>
            <a:endParaRPr kumimoji="1" lang="en-GB" altLang="zh-CN" sz="4400" b="1" dirty="0"/>
          </a:p>
        </p:txBody>
      </p:sp>
      <p:sp>
        <p:nvSpPr>
          <p:cNvPr id="3" name="副标题 2"/>
          <p:cNvSpPr>
            <a:spLocks noGrp="1"/>
          </p:cNvSpPr>
          <p:nvPr>
            <p:ph type="subTitle" idx="1"/>
          </p:nvPr>
        </p:nvSpPr>
        <p:spPr>
          <a:xfrm>
            <a:off x="1524000" y="3970020"/>
            <a:ext cx="9144000" cy="1287780"/>
          </a:xfrm>
        </p:spPr>
        <p:txBody>
          <a:bodyPr>
            <a:normAutofit lnSpcReduction="10000"/>
          </a:bodyPr>
          <a:lstStyle/>
          <a:p>
            <a:r>
              <a:rPr kumimoji="1" lang="en-US" altLang="zh-CN" dirty="0"/>
              <a:t>Fan Yongxiang, Deputy Director-General</a:t>
            </a:r>
          </a:p>
          <a:p>
            <a:r>
              <a:rPr kumimoji="1" lang="en-US" altLang="zh-CN" dirty="0"/>
              <a:t>China National Center for Food Safety Risk Assessment (CFSA)</a:t>
            </a:r>
          </a:p>
          <a:p>
            <a:r>
              <a:rPr kumimoji="1" lang="en-US" altLang="zh-CN" dirty="0"/>
              <a:t>Chair of Codex Committee on Food Additives(CCFA)</a:t>
            </a:r>
          </a:p>
        </p:txBody>
      </p:sp>
      <p:pic>
        <p:nvPicPr>
          <p:cNvPr id="5" name="图片 4" descr="徽标&#10;&#10;描述已自动生成"/>
          <p:cNvPicPr>
            <a:picLocks noChangeAspect="1"/>
          </p:cNvPicPr>
          <p:nvPr/>
        </p:nvPicPr>
        <p:blipFill>
          <a:blip r:embed="rId2"/>
          <a:stretch>
            <a:fillRect/>
          </a:stretch>
        </p:blipFill>
        <p:spPr>
          <a:xfrm>
            <a:off x="5381625" y="669290"/>
            <a:ext cx="1428417" cy="11599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sz="4200" dirty="0">
                <a:sym typeface="+mn-ea"/>
              </a:rPr>
              <a:t>Total Diet Study</a:t>
            </a:r>
            <a:endParaRPr lang="zh-CN" altLang="en-US" sz="4200" dirty="0"/>
          </a:p>
        </p:txBody>
      </p:sp>
      <p:pic>
        <p:nvPicPr>
          <p:cNvPr id="28" name="图片 27" descr="徽标&#10;&#10;描述已自动生成"/>
          <p:cNvPicPr>
            <a:picLocks noChangeAspect="1"/>
          </p:cNvPicPr>
          <p:nvPr/>
        </p:nvPicPr>
        <p:blipFill>
          <a:blip r:embed="rId3"/>
          <a:stretch>
            <a:fillRect/>
          </a:stretch>
        </p:blipFill>
        <p:spPr>
          <a:xfrm>
            <a:off x="11053393" y="27810"/>
            <a:ext cx="1138607" cy="924583"/>
          </a:xfrm>
          <a:prstGeom prst="rect">
            <a:avLst/>
          </a:prstGeom>
        </p:spPr>
      </p:pic>
      <p:sp>
        <p:nvSpPr>
          <p:cNvPr id="2" name="TextBox 23"/>
          <p:cNvSpPr txBox="1"/>
          <p:nvPr/>
        </p:nvSpPr>
        <p:spPr>
          <a:xfrm>
            <a:off x="4626594" y="602051"/>
            <a:ext cx="4418253" cy="584775"/>
          </a:xfrm>
          <a:prstGeom prst="rect">
            <a:avLst/>
          </a:prstGeom>
          <a:noFill/>
        </p:spPr>
        <p:txBody>
          <a:bodyPr wrap="square" rtlCol="0">
            <a:spAutoFit/>
          </a:bodyPr>
          <a:lstStyle/>
          <a:p>
            <a:pPr eaLnBrk="0" fontAlgn="base" hangingPunct="0">
              <a:spcBef>
                <a:spcPct val="0"/>
              </a:spcBef>
              <a:spcAft>
                <a:spcPct val="0"/>
              </a:spcAft>
            </a:pPr>
            <a:r>
              <a:rPr lang="en-US" altLang="zh-CN" sz="3200" b="1" dirty="0">
                <a:solidFill>
                  <a:schemeClr val="bg1"/>
                </a:solidFill>
                <a:ea typeface="隶书" panose="02010509060101010101" pitchFamily="49" charset="-122"/>
              </a:rPr>
              <a:t>1.</a:t>
            </a:r>
            <a:r>
              <a:rPr lang="zh-CN" altLang="en-US" sz="3200" b="1" dirty="0">
                <a:solidFill>
                  <a:schemeClr val="bg1"/>
                </a:solidFill>
                <a:ea typeface="隶书" panose="02010509060101010101" pitchFamily="49" charset="-122"/>
              </a:rPr>
              <a:t>中国总膳食研究</a:t>
            </a:r>
          </a:p>
        </p:txBody>
      </p:sp>
      <p:sp>
        <p:nvSpPr>
          <p:cNvPr id="3" name="文本框 2"/>
          <p:cNvSpPr txBox="1"/>
          <p:nvPr/>
        </p:nvSpPr>
        <p:spPr>
          <a:xfrm>
            <a:off x="106045" y="1586230"/>
            <a:ext cx="12085955" cy="1529715"/>
          </a:xfrm>
          <a:prstGeom prst="rect">
            <a:avLst/>
          </a:prstGeom>
          <a:noFill/>
        </p:spPr>
        <p:txBody>
          <a:bodyPr wrap="square">
            <a:spAutoFit/>
          </a:bodyPr>
          <a:lstStyle/>
          <a:p>
            <a:pPr algn="l">
              <a:lnSpc>
                <a:spcPct val="130000"/>
              </a:lnSpc>
              <a:spcBef>
                <a:spcPts val="1200"/>
              </a:spcBef>
              <a:buClrTx/>
              <a:buSzTx/>
              <a:buFontTx/>
            </a:pPr>
            <a:r>
              <a:rPr lang="zh-CN" altLang="en-US" sz="1800" b="1" dirty="0">
                <a:solidFill>
                  <a:schemeClr val="accent2">
                    <a:lumMod val="75000"/>
                  </a:schemeClr>
                </a:solidFill>
                <a:latin typeface="Arial" panose="020B0604020202020204" pitchFamily="34" charset="0"/>
                <a:ea typeface="华文新魏" panose="02010800040101010101" pitchFamily="2" charset="-122"/>
                <a:cs typeface="Arial" panose="020B0604020202020204" pitchFamily="34" charset="0"/>
              </a:rPr>
              <a:t>        </a:t>
            </a:r>
            <a:r>
              <a:rPr lang="en-US" altLang="zh-CN" sz="1800" b="1" dirty="0">
                <a:latin typeface="Arial" panose="020B0604020202020204" pitchFamily="34" charset="0"/>
                <a:ea typeface="华文新魏" panose="02010800040101010101" pitchFamily="2" charset="-122"/>
                <a:cs typeface="Arial" panose="020B0604020202020204" pitchFamily="34" charset="0"/>
              </a:rPr>
              <a:t>Total Diet Study, TDS: A </a:t>
            </a:r>
            <a:r>
              <a:rPr lang="zh-CN" altLang="en-US" b="1" dirty="0">
                <a:latin typeface="Arial" panose="020B0604020202020204" pitchFamily="34" charset="0"/>
                <a:ea typeface="华文新魏" panose="02010800040101010101" pitchFamily="2" charset="-122"/>
                <a:cs typeface="Arial" panose="020B0604020202020204" pitchFamily="34" charset="0"/>
                <a:sym typeface="+mn-ea"/>
              </a:rPr>
              <a:t>method to study and estimate the intake of various dietary chemical components (contaminants, nutrients) by a population through representative diets (including drinking water) in cooked/processed, ready-to-eat forms. It is the most cost-effective method for dietary exposure assessment.</a:t>
            </a:r>
            <a:endParaRPr lang="zh-CN" altLang="en-US" sz="1800" b="1" dirty="0">
              <a:latin typeface="Arial" panose="020B0604020202020204" pitchFamily="34" charset="0"/>
              <a:ea typeface="华文新魏" panose="02010800040101010101" pitchFamily="2" charset="-122"/>
              <a:cs typeface="Arial" panose="020B0604020202020204" pitchFamily="34" charset="0"/>
            </a:endParaRPr>
          </a:p>
        </p:txBody>
      </p:sp>
      <p:sp>
        <p:nvSpPr>
          <p:cNvPr id="8" name="Rectangle 3"/>
          <p:cNvSpPr>
            <a:spLocks noGrp="1" noChangeArrowheads="1"/>
          </p:cNvSpPr>
          <p:nvPr>
            <p:ph sz="half" idx="1"/>
          </p:nvPr>
        </p:nvSpPr>
        <p:spPr>
          <a:xfrm>
            <a:off x="6223000" y="3535045"/>
            <a:ext cx="3371215" cy="3083560"/>
          </a:xfrm>
        </p:spPr>
        <p:txBody>
          <a:bodyPr>
            <a:normAutofit fontScale="70000"/>
          </a:bodyPr>
          <a:lstStyle/>
          <a:p>
            <a:pPr marL="539750" indent="-539750" algn="l">
              <a:lnSpc>
                <a:spcPct val="120000"/>
              </a:lnSpc>
              <a:buClr>
                <a:srgbClr val="FF9900"/>
              </a:buClr>
              <a:buSzTx/>
              <a:buFont typeface="Wingdings" panose="05000000000000000000" pitchFamily="2" charset="2"/>
              <a:buAutoNum type="arabicPeriod"/>
            </a:pPr>
            <a:r>
              <a:rPr lang="en-US" altLang="zh-CN" sz="2000">
                <a:sym typeface="+mn-ea"/>
              </a:rPr>
              <a:t>Cereals and products</a:t>
            </a:r>
            <a:endParaRPr lang="en-US" altLang="zh-CN" sz="2000"/>
          </a:p>
          <a:p>
            <a:pPr marL="539750" indent="-539750" algn="l">
              <a:lnSpc>
                <a:spcPct val="120000"/>
              </a:lnSpc>
              <a:buClr>
                <a:srgbClr val="FF9900"/>
              </a:buClr>
              <a:buSzTx/>
              <a:buFont typeface="Wingdings" panose="05000000000000000000" pitchFamily="2" charset="2"/>
              <a:buAutoNum type="arabicPeriod"/>
            </a:pPr>
            <a:r>
              <a:rPr lang="en-US" altLang="zh-CN" sz="2000">
                <a:sym typeface="+mn-ea"/>
              </a:rPr>
              <a:t>Legumes and products</a:t>
            </a:r>
            <a:endParaRPr lang="en-US" altLang="zh-CN" sz="2000"/>
          </a:p>
          <a:p>
            <a:pPr marL="539750" indent="-539750" algn="l">
              <a:lnSpc>
                <a:spcPct val="120000"/>
              </a:lnSpc>
              <a:buClr>
                <a:srgbClr val="FF9900"/>
              </a:buClr>
              <a:buSzTx/>
              <a:buFont typeface="Wingdings" panose="05000000000000000000" pitchFamily="2" charset="2"/>
              <a:buAutoNum type="arabicPeriod"/>
            </a:pPr>
            <a:r>
              <a:rPr lang="en-US" altLang="zh-CN" sz="2000"/>
              <a:t>Tubers and products</a:t>
            </a:r>
          </a:p>
          <a:p>
            <a:pPr marL="539750" indent="-539750" algn="l">
              <a:lnSpc>
                <a:spcPct val="120000"/>
              </a:lnSpc>
              <a:buClr>
                <a:srgbClr val="FF9900"/>
              </a:buClr>
              <a:buSzTx/>
              <a:buFont typeface="Wingdings" panose="05000000000000000000" pitchFamily="2" charset="2"/>
              <a:buAutoNum type="arabicPeriod"/>
            </a:pPr>
            <a:r>
              <a:rPr lang="en-US" altLang="zh-CN" sz="2000">
                <a:sym typeface="+mn-ea"/>
              </a:rPr>
              <a:t>Meat and products</a:t>
            </a:r>
            <a:r>
              <a:rPr lang="en-US" altLang="zh-CN" sz="2000"/>
              <a:t>;</a:t>
            </a:r>
          </a:p>
          <a:p>
            <a:pPr marL="539750" indent="-539750" algn="l">
              <a:lnSpc>
                <a:spcPct val="120000"/>
              </a:lnSpc>
              <a:buClr>
                <a:srgbClr val="FF9900"/>
              </a:buClr>
              <a:buSzTx/>
              <a:buFont typeface="Wingdings" panose="05000000000000000000" pitchFamily="2" charset="2"/>
              <a:buAutoNum type="arabicPeriod"/>
            </a:pPr>
            <a:r>
              <a:rPr lang="en-US" altLang="zh-CN" sz="2000">
                <a:sym typeface="+mn-ea"/>
              </a:rPr>
              <a:t>Eggs and products</a:t>
            </a:r>
            <a:r>
              <a:rPr lang="en-US" altLang="zh-CN" sz="2000"/>
              <a:t>;</a:t>
            </a:r>
          </a:p>
          <a:p>
            <a:pPr marL="539750" indent="-539750" algn="l">
              <a:lnSpc>
                <a:spcPct val="120000"/>
              </a:lnSpc>
              <a:buClr>
                <a:srgbClr val="FF9900"/>
              </a:buClr>
              <a:buSzTx/>
              <a:buFont typeface="Wingdings" panose="05000000000000000000" pitchFamily="2" charset="2"/>
              <a:buAutoNum type="arabicPeriod"/>
            </a:pPr>
            <a:r>
              <a:rPr lang="en-US" altLang="zh-CN" sz="2000">
                <a:sym typeface="+mn-ea"/>
              </a:rPr>
              <a:t>Aquatic products and products</a:t>
            </a:r>
            <a:r>
              <a:rPr lang="en-US" altLang="zh-CN" sz="2000"/>
              <a:t>;</a:t>
            </a:r>
          </a:p>
          <a:p>
            <a:pPr marL="539750" indent="-539750" algn="l">
              <a:lnSpc>
                <a:spcPct val="120000"/>
              </a:lnSpc>
              <a:buClr>
                <a:srgbClr val="FF9900"/>
              </a:buClr>
              <a:buSzTx/>
              <a:buFont typeface="Wingdings" panose="05000000000000000000" pitchFamily="2" charset="2"/>
              <a:buAutoNum type="arabicPeriod"/>
            </a:pPr>
            <a:r>
              <a:rPr lang="en-US" altLang="zh-CN" sz="2000">
                <a:sym typeface="+mn-ea"/>
              </a:rPr>
              <a:t>Milk and products</a:t>
            </a:r>
            <a:r>
              <a:rPr lang="en-US" altLang="zh-CN" sz="2000"/>
              <a:t>;</a:t>
            </a:r>
          </a:p>
        </p:txBody>
      </p:sp>
      <p:sp>
        <p:nvSpPr>
          <p:cNvPr id="4" name="Rectangle 4"/>
          <p:cNvSpPr txBox="1">
            <a:spLocks noChangeArrowheads="1"/>
          </p:cNvSpPr>
          <p:nvPr/>
        </p:nvSpPr>
        <p:spPr bwMode="auto">
          <a:xfrm>
            <a:off x="9187815" y="3662680"/>
            <a:ext cx="2879725" cy="2399665"/>
          </a:xfrm>
          <a:prstGeom prst="rect">
            <a:avLst/>
          </a:prstGeom>
          <a:noFill/>
          <a:ln w="9525">
            <a:noFill/>
            <a:miter lim="800000"/>
          </a:ln>
        </p:spPr>
        <p:txBody>
          <a:bodyPr wrap="square">
            <a:spAutoFit/>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nSpc>
                <a:spcPct val="120000"/>
              </a:lnSpc>
              <a:buClr>
                <a:srgbClr val="FF9900"/>
              </a:buClr>
              <a:buFont typeface="Wingdings" panose="05000000000000000000" pitchFamily="2" charset="2"/>
              <a:buAutoNum type="arabicPeriod" startAt="8"/>
            </a:pPr>
            <a:r>
              <a:rPr lang="en-US" altLang="zh-CN" sz="1600">
                <a:sym typeface="+mn-ea"/>
              </a:rPr>
              <a:t>Vegetables and products</a:t>
            </a:r>
            <a:endParaRPr lang="zh-CN" altLang="zh-CN" sz="1600" b="1" dirty="0">
              <a:latin typeface="华文楷体" panose="02010600040101010101" pitchFamily="2" charset="-122"/>
              <a:ea typeface="华文楷体" panose="02010600040101010101" pitchFamily="2" charset="-122"/>
            </a:endParaRPr>
          </a:p>
          <a:p>
            <a:pPr marL="457200" indent="-457200">
              <a:lnSpc>
                <a:spcPct val="120000"/>
              </a:lnSpc>
              <a:buClr>
                <a:srgbClr val="FF9900"/>
              </a:buClr>
              <a:buFont typeface="Wingdings" panose="05000000000000000000" pitchFamily="2" charset="2"/>
              <a:buAutoNum type="arabicPeriod" startAt="8"/>
            </a:pPr>
            <a:r>
              <a:rPr lang="zh-CN" altLang="en-US" sz="1600" b="1" dirty="0">
                <a:latin typeface="华文楷体" panose="02010600040101010101" pitchFamily="2" charset="-122"/>
                <a:ea typeface="华文楷体" panose="02010600040101010101" pitchFamily="2" charset="-122"/>
              </a:rPr>
              <a:t> </a:t>
            </a:r>
            <a:r>
              <a:rPr lang="en-US" altLang="zh-CN" sz="1600">
                <a:sym typeface="+mn-ea"/>
              </a:rPr>
              <a:t>Fruits and products</a:t>
            </a:r>
            <a:endParaRPr lang="zh-CN" altLang="zh-CN" sz="1600" b="1" dirty="0">
              <a:latin typeface="华文楷体" panose="02010600040101010101" pitchFamily="2" charset="-122"/>
              <a:ea typeface="华文楷体" panose="02010600040101010101" pitchFamily="2" charset="-122"/>
            </a:endParaRPr>
          </a:p>
          <a:p>
            <a:pPr marL="457200" indent="-457200">
              <a:lnSpc>
                <a:spcPct val="120000"/>
              </a:lnSpc>
              <a:buClr>
                <a:srgbClr val="FF9900"/>
              </a:buClr>
              <a:buFont typeface="Wingdings" panose="05000000000000000000" pitchFamily="2" charset="2"/>
              <a:buAutoNum type="arabicPeriod" startAt="8"/>
            </a:pPr>
            <a:r>
              <a:rPr lang="zh-CN" altLang="en-US" sz="1600" b="1" dirty="0">
                <a:latin typeface="华文楷体" panose="02010600040101010101" pitchFamily="2" charset="-122"/>
                <a:ea typeface="华文楷体" panose="02010600040101010101" pitchFamily="2" charset="-122"/>
              </a:rPr>
              <a:t> </a:t>
            </a:r>
            <a:r>
              <a:rPr lang="en-US" altLang="zh-CN" sz="1600">
                <a:sym typeface="+mn-ea"/>
              </a:rPr>
              <a:t>Sugars</a:t>
            </a:r>
            <a:endParaRPr lang="zh-CN" altLang="zh-CN" sz="1600" b="1" dirty="0">
              <a:latin typeface="华文楷体" panose="02010600040101010101" pitchFamily="2" charset="-122"/>
              <a:ea typeface="华文楷体" panose="02010600040101010101" pitchFamily="2" charset="-122"/>
            </a:endParaRPr>
          </a:p>
          <a:p>
            <a:pPr marL="457200" indent="-457200">
              <a:lnSpc>
                <a:spcPct val="120000"/>
              </a:lnSpc>
              <a:buClr>
                <a:srgbClr val="FF9900"/>
              </a:buClr>
              <a:buFont typeface="Wingdings" panose="05000000000000000000" pitchFamily="2" charset="2"/>
              <a:buAutoNum type="arabicPeriod" startAt="8"/>
            </a:pPr>
            <a:r>
              <a:rPr lang="zh-CN" altLang="en-US" sz="1600" b="1" dirty="0">
                <a:latin typeface="华文楷体" panose="02010600040101010101" pitchFamily="2" charset="-122"/>
                <a:ea typeface="华文楷体" panose="02010600040101010101" pitchFamily="2" charset="-122"/>
              </a:rPr>
              <a:t> </a:t>
            </a:r>
            <a:r>
              <a:rPr lang="en-US" altLang="zh-CN" sz="1600">
                <a:sym typeface="+mn-ea"/>
              </a:rPr>
              <a:t>Beverages and Water</a:t>
            </a:r>
            <a:endParaRPr lang="zh-CN" altLang="en-US" sz="1600" b="1" dirty="0">
              <a:latin typeface="华文楷体" panose="02010600040101010101" pitchFamily="2" charset="-122"/>
              <a:ea typeface="华文楷体" panose="02010600040101010101" pitchFamily="2" charset="-122"/>
            </a:endParaRPr>
          </a:p>
          <a:p>
            <a:pPr marL="457200" indent="-457200">
              <a:lnSpc>
                <a:spcPct val="120000"/>
              </a:lnSpc>
              <a:buClr>
                <a:srgbClr val="FF9900"/>
              </a:buClr>
              <a:buFont typeface="Wingdings" panose="05000000000000000000" pitchFamily="2" charset="2"/>
              <a:buAutoNum type="arabicPeriod" startAt="8"/>
            </a:pPr>
            <a:r>
              <a:rPr lang="zh-CN" altLang="en-US" sz="1600" b="1" dirty="0">
                <a:latin typeface="华文楷体" panose="02010600040101010101" pitchFamily="2" charset="-122"/>
                <a:ea typeface="华文楷体" panose="02010600040101010101" pitchFamily="2" charset="-122"/>
              </a:rPr>
              <a:t> </a:t>
            </a:r>
            <a:r>
              <a:rPr lang="en-US" altLang="zh-CN" sz="1600">
                <a:sym typeface="+mn-ea"/>
              </a:rPr>
              <a:t>Alcoholic beverages</a:t>
            </a:r>
            <a:endParaRPr lang="zh-CN" altLang="zh-CN" sz="1600" b="1" dirty="0">
              <a:latin typeface="华文楷体" panose="02010600040101010101" pitchFamily="2" charset="-122"/>
              <a:ea typeface="华文楷体" panose="02010600040101010101" pitchFamily="2" charset="-122"/>
            </a:endParaRPr>
          </a:p>
          <a:p>
            <a:pPr marL="457200" indent="-457200">
              <a:lnSpc>
                <a:spcPct val="120000"/>
              </a:lnSpc>
              <a:buClr>
                <a:srgbClr val="FF9900"/>
              </a:buClr>
              <a:buFont typeface="Wingdings" panose="05000000000000000000" pitchFamily="2" charset="2"/>
              <a:buAutoNum type="arabicPeriod" startAt="8"/>
            </a:pPr>
            <a:r>
              <a:rPr lang="zh-CN" altLang="en-US" sz="1600" b="1" dirty="0">
                <a:latin typeface="华文楷体" panose="02010600040101010101" pitchFamily="2" charset="-122"/>
                <a:ea typeface="华文楷体" panose="02010600040101010101" pitchFamily="2" charset="-122"/>
              </a:rPr>
              <a:t> </a:t>
            </a:r>
            <a:r>
              <a:rPr lang="en-US" altLang="zh-CN" sz="1600">
                <a:sym typeface="+mn-ea"/>
              </a:rPr>
              <a:t>Condiments and Cooking Oils</a:t>
            </a:r>
            <a:endParaRPr lang="zh-CN" altLang="en-US" sz="1600" b="1" dirty="0">
              <a:solidFill>
                <a:schemeClr val="tx2">
                  <a:lumMod val="60000"/>
                  <a:lumOff val="40000"/>
                </a:schemeClr>
              </a:solidFill>
              <a:latin typeface="华文楷体" panose="02010600040101010101" pitchFamily="2" charset="-122"/>
              <a:ea typeface="华文楷体" panose="02010600040101010101" pitchFamily="2" charset="-122"/>
            </a:endParaRPr>
          </a:p>
        </p:txBody>
      </p:sp>
      <p:sp>
        <p:nvSpPr>
          <p:cNvPr id="10" name="标题 1"/>
          <p:cNvSpPr>
            <a:spLocks noGrp="1"/>
          </p:cNvSpPr>
          <p:nvPr>
            <p:ph type="title"/>
          </p:nvPr>
        </p:nvSpPr>
        <p:spPr>
          <a:xfrm>
            <a:off x="7708165" y="2882592"/>
            <a:ext cx="3287927" cy="403113"/>
          </a:xfrm>
        </p:spPr>
        <p:txBody>
          <a:bodyPr>
            <a:normAutofit/>
          </a:bodyPr>
          <a:lstStyle/>
          <a:p>
            <a:r>
              <a:rPr lang="en-US" altLang="zh-CN" sz="2000" b="1">
                <a:sym typeface="+mn-ea"/>
              </a:rPr>
              <a:t>China TDS Food Categories</a:t>
            </a:r>
            <a:endParaRPr lang="en-US" altLang="zh-CN" sz="2000" b="1" dirty="0">
              <a:latin typeface="Arial" panose="020B0604020202020204" pitchFamily="34" charset="0"/>
              <a:ea typeface="隶书" panose="02010509060101010101" pitchFamily="49" charset="-122"/>
              <a:cs typeface="Arial" panose="020B0604020202020204" pitchFamily="34" charset="0"/>
              <a:sym typeface="+mn-ea"/>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20" y="3027045"/>
            <a:ext cx="5544185" cy="38074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文本框 2"/>
          <p:cNvSpPr txBox="1"/>
          <p:nvPr/>
        </p:nvSpPr>
        <p:spPr>
          <a:xfrm>
            <a:off x="1302385" y="106363"/>
            <a:ext cx="10579100" cy="582295"/>
          </a:xfrm>
          <a:prstGeom prst="rect">
            <a:avLst/>
          </a:prstGeom>
          <a:noFill/>
          <a:ln w="9525">
            <a:noFill/>
          </a:ln>
        </p:spPr>
        <p:txBody>
          <a:bodyPr lIns="91394" tIns="45697" rIns="91394" bIns="45697">
            <a:spAutoFit/>
          </a:bodyPr>
          <a:lstStyle/>
          <a:p>
            <a:pPr>
              <a:buNone/>
            </a:pPr>
            <a:r>
              <a:rPr lang="en-US" altLang="zh-CN" sz="3200" b="1" dirty="0">
                <a:solidFill>
                  <a:srgbClr val="005DA2"/>
                </a:solidFill>
                <a:latin typeface="Arial" panose="020B0604020202020204" pitchFamily="34" charset="0"/>
                <a:ea typeface="微软雅黑" panose="020B0503020204020204" charset="-122"/>
              </a:rPr>
              <a:t>Study on dietary exposures and health risks</a:t>
            </a:r>
            <a:endParaRPr lang="zh-CN" altLang="en-US" sz="3200" b="1" dirty="0">
              <a:solidFill>
                <a:srgbClr val="005DA2"/>
              </a:solidFill>
              <a:latin typeface="Arial" panose="020B0604020202020204" pitchFamily="34" charset="0"/>
              <a:ea typeface="微软雅黑" panose="020B0503020204020204" charset="-122"/>
            </a:endParaRPr>
          </a:p>
        </p:txBody>
      </p:sp>
      <p:sp>
        <p:nvSpPr>
          <p:cNvPr id="39939" name="Oval 5"/>
          <p:cNvSpPr/>
          <p:nvPr/>
        </p:nvSpPr>
        <p:spPr>
          <a:xfrm>
            <a:off x="4585335" y="1063625"/>
            <a:ext cx="1116013" cy="1090613"/>
          </a:xfrm>
          <a:prstGeom prst="ellipse">
            <a:avLst/>
          </a:prstGeom>
          <a:solidFill>
            <a:srgbClr val="00B0F0"/>
          </a:solidFill>
          <a:ln w="9525">
            <a:noFill/>
          </a:ln>
        </p:spPr>
        <p:txBody>
          <a:bodyPr lIns="68546" tIns="34274" rIns="68546" bIns="34274"/>
          <a:lstStyle/>
          <a:p>
            <a:pPr>
              <a:buNone/>
            </a:pPr>
            <a:endParaRPr lang="zh-CN" altLang="en-US" sz="1400" dirty="0">
              <a:solidFill>
                <a:schemeClr val="bg1"/>
              </a:solidFill>
              <a:latin typeface="等线" panose="02010600030101010101" charset="-122"/>
              <a:ea typeface="等线" panose="02010600030101010101" charset="-122"/>
            </a:endParaRPr>
          </a:p>
        </p:txBody>
      </p:sp>
      <p:sp>
        <p:nvSpPr>
          <p:cNvPr id="39940" name="Oval 6"/>
          <p:cNvSpPr/>
          <p:nvPr/>
        </p:nvSpPr>
        <p:spPr>
          <a:xfrm>
            <a:off x="5137785" y="2111375"/>
            <a:ext cx="1116013" cy="1089025"/>
          </a:xfrm>
          <a:prstGeom prst="ellipse">
            <a:avLst/>
          </a:prstGeom>
          <a:solidFill>
            <a:srgbClr val="92D050"/>
          </a:solidFill>
          <a:ln w="9525">
            <a:noFill/>
          </a:ln>
        </p:spPr>
        <p:txBody>
          <a:bodyPr lIns="68546" tIns="34274" rIns="68546" bIns="34274"/>
          <a:lstStyle/>
          <a:p>
            <a:pPr>
              <a:buNone/>
            </a:pPr>
            <a:endParaRPr lang="zh-CN" altLang="en-US" sz="1400" dirty="0">
              <a:solidFill>
                <a:schemeClr val="bg1"/>
              </a:solidFill>
              <a:latin typeface="等线" panose="02010600030101010101" charset="-122"/>
              <a:ea typeface="等线" panose="02010600030101010101" charset="-122"/>
            </a:endParaRPr>
          </a:p>
        </p:txBody>
      </p:sp>
      <p:sp>
        <p:nvSpPr>
          <p:cNvPr id="39941" name="Oval 7"/>
          <p:cNvSpPr/>
          <p:nvPr/>
        </p:nvSpPr>
        <p:spPr>
          <a:xfrm>
            <a:off x="4585335" y="3155950"/>
            <a:ext cx="1116013" cy="1090613"/>
          </a:xfrm>
          <a:prstGeom prst="ellipse">
            <a:avLst/>
          </a:prstGeom>
          <a:solidFill>
            <a:srgbClr val="FFD347"/>
          </a:solidFill>
          <a:ln w="9525">
            <a:noFill/>
          </a:ln>
        </p:spPr>
        <p:txBody>
          <a:bodyPr lIns="68546" tIns="34274" rIns="68546" bIns="34274"/>
          <a:lstStyle/>
          <a:p>
            <a:pPr>
              <a:buNone/>
            </a:pPr>
            <a:endParaRPr lang="zh-CN" altLang="en-US" sz="1400" dirty="0">
              <a:solidFill>
                <a:schemeClr val="bg1"/>
              </a:solidFill>
              <a:latin typeface="等线" panose="02010600030101010101" charset="-122"/>
              <a:ea typeface="等线" panose="02010600030101010101" charset="-122"/>
            </a:endParaRPr>
          </a:p>
        </p:txBody>
      </p:sp>
      <p:sp>
        <p:nvSpPr>
          <p:cNvPr id="39942" name="Freeform 10"/>
          <p:cNvSpPr>
            <a:spLocks noEditPoints="1"/>
          </p:cNvSpPr>
          <p:nvPr/>
        </p:nvSpPr>
        <p:spPr>
          <a:xfrm>
            <a:off x="5817235" y="1452563"/>
            <a:ext cx="317500" cy="311150"/>
          </a:xfrm>
          <a:custGeom>
            <a:avLst/>
            <a:gdLst>
              <a:gd name="txL" fmla="*/ 0 w 346"/>
              <a:gd name="txT" fmla="*/ 0 h 346"/>
              <a:gd name="txR" fmla="*/ 346 w 346"/>
              <a:gd name="txB" fmla="*/ 346 h 346"/>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2AAAE2">
              <a:alpha val="100000"/>
            </a:srgbClr>
          </a:solidFill>
          <a:ln w="9525">
            <a:noFill/>
          </a:ln>
        </p:spPr>
        <p:txBody>
          <a:bodyPr/>
          <a:lstStyle/>
          <a:p>
            <a:endParaRPr lang="zh-CN" altLang="en-US"/>
          </a:p>
        </p:txBody>
      </p:sp>
      <p:sp>
        <p:nvSpPr>
          <p:cNvPr id="39943" name="Freeform 11"/>
          <p:cNvSpPr>
            <a:spLocks noEditPoints="1"/>
          </p:cNvSpPr>
          <p:nvPr/>
        </p:nvSpPr>
        <p:spPr>
          <a:xfrm>
            <a:off x="4771073" y="2516188"/>
            <a:ext cx="317500" cy="312737"/>
          </a:xfrm>
          <a:custGeom>
            <a:avLst/>
            <a:gdLst>
              <a:gd name="txL" fmla="*/ 0 w 346"/>
              <a:gd name="txT" fmla="*/ 0 h 346"/>
              <a:gd name="txR" fmla="*/ 346 w 346"/>
              <a:gd name="txB" fmla="*/ 346 h 346"/>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346" h="346">
                <a:moveTo>
                  <a:pt x="173" y="0"/>
                </a:moveTo>
                <a:cubicBezTo>
                  <a:pt x="78" y="0"/>
                  <a:pt x="0" y="78"/>
                  <a:pt x="0" y="173"/>
                </a:cubicBezTo>
                <a:cubicBezTo>
                  <a:pt x="0" y="269"/>
                  <a:pt x="78" y="346"/>
                  <a:pt x="173" y="346"/>
                </a:cubicBezTo>
                <a:cubicBezTo>
                  <a:pt x="269" y="346"/>
                  <a:pt x="346" y="269"/>
                  <a:pt x="346" y="173"/>
                </a:cubicBezTo>
                <a:cubicBezTo>
                  <a:pt x="346" y="78"/>
                  <a:pt x="269" y="0"/>
                  <a:pt x="173" y="0"/>
                </a:cubicBezTo>
                <a:close/>
                <a:moveTo>
                  <a:pt x="69" y="177"/>
                </a:moveTo>
                <a:lnTo>
                  <a:pt x="142" y="219"/>
                </a:lnTo>
                <a:lnTo>
                  <a:pt x="215" y="261"/>
                </a:lnTo>
                <a:lnTo>
                  <a:pt x="215" y="177"/>
                </a:lnTo>
                <a:lnTo>
                  <a:pt x="215" y="93"/>
                </a:lnTo>
                <a:lnTo>
                  <a:pt x="142" y="135"/>
                </a:lnTo>
                <a:lnTo>
                  <a:pt x="69" y="177"/>
                </a:lnTo>
                <a:close/>
              </a:path>
            </a:pathLst>
          </a:custGeom>
          <a:solidFill>
            <a:srgbClr val="2AAAE2">
              <a:alpha val="100000"/>
            </a:srgbClr>
          </a:solidFill>
          <a:ln w="9525">
            <a:noFill/>
          </a:ln>
        </p:spPr>
        <p:txBody>
          <a:bodyPr/>
          <a:lstStyle/>
          <a:p>
            <a:endParaRPr lang="zh-CN" altLang="en-US"/>
          </a:p>
        </p:txBody>
      </p:sp>
      <p:sp>
        <p:nvSpPr>
          <p:cNvPr id="39944" name="Freeform 12"/>
          <p:cNvSpPr>
            <a:spLocks noEditPoints="1"/>
          </p:cNvSpPr>
          <p:nvPr/>
        </p:nvSpPr>
        <p:spPr>
          <a:xfrm>
            <a:off x="5817235" y="3544888"/>
            <a:ext cx="317500" cy="311150"/>
          </a:xfrm>
          <a:custGeom>
            <a:avLst/>
            <a:gdLst>
              <a:gd name="txL" fmla="*/ 0 w 346"/>
              <a:gd name="txT" fmla="*/ 0 h 346"/>
              <a:gd name="txR" fmla="*/ 346 w 346"/>
              <a:gd name="txB" fmla="*/ 346 h 346"/>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2AAAE2">
              <a:alpha val="100000"/>
            </a:srgbClr>
          </a:solidFill>
          <a:ln w="9525">
            <a:noFill/>
          </a:ln>
        </p:spPr>
        <p:txBody>
          <a:bodyPr/>
          <a:lstStyle/>
          <a:p>
            <a:endParaRPr lang="zh-CN" altLang="en-US"/>
          </a:p>
        </p:txBody>
      </p:sp>
      <p:sp>
        <p:nvSpPr>
          <p:cNvPr id="39945" name="TextBox 13"/>
          <p:cNvSpPr txBox="1"/>
          <p:nvPr/>
        </p:nvSpPr>
        <p:spPr>
          <a:xfrm flipH="1">
            <a:off x="4780598" y="1260475"/>
            <a:ext cx="790575" cy="643890"/>
          </a:xfrm>
          <a:prstGeom prst="rect">
            <a:avLst/>
          </a:prstGeom>
          <a:noFill/>
          <a:ln w="9525">
            <a:noFill/>
          </a:ln>
        </p:spPr>
        <p:txBody>
          <a:bodyPr lIns="91431" tIns="45715" rIns="91431" bIns="45715">
            <a:spAutoFit/>
          </a:bodyPr>
          <a:lstStyle/>
          <a:p>
            <a:pPr algn="ctr">
              <a:buNone/>
            </a:pPr>
            <a:r>
              <a:rPr lang="en-US" altLang="zh-CN" sz="3600" b="1" dirty="0">
                <a:solidFill>
                  <a:schemeClr val="bg1"/>
                </a:solidFill>
                <a:latin typeface="微软雅黑" panose="020B0503020204020204" charset="-122"/>
                <a:ea typeface="微软雅黑" panose="020B0503020204020204" charset="-122"/>
              </a:rPr>
              <a:t>1</a:t>
            </a:r>
          </a:p>
        </p:txBody>
      </p:sp>
      <p:sp>
        <p:nvSpPr>
          <p:cNvPr id="39946" name="TextBox 14"/>
          <p:cNvSpPr txBox="1"/>
          <p:nvPr/>
        </p:nvSpPr>
        <p:spPr>
          <a:xfrm flipH="1">
            <a:off x="5325110" y="2351088"/>
            <a:ext cx="792163" cy="643890"/>
          </a:xfrm>
          <a:prstGeom prst="rect">
            <a:avLst/>
          </a:prstGeom>
          <a:noFill/>
          <a:ln w="9525">
            <a:noFill/>
          </a:ln>
        </p:spPr>
        <p:txBody>
          <a:bodyPr lIns="91431" tIns="45715" rIns="91431" bIns="45715">
            <a:spAutoFit/>
          </a:bodyPr>
          <a:lstStyle/>
          <a:p>
            <a:pPr algn="ctr">
              <a:buNone/>
            </a:pPr>
            <a:r>
              <a:rPr lang="en-US" altLang="zh-CN" sz="3600" b="1" dirty="0">
                <a:solidFill>
                  <a:schemeClr val="bg1"/>
                </a:solidFill>
                <a:latin typeface="微软雅黑" panose="020B0503020204020204" charset="-122"/>
                <a:ea typeface="微软雅黑" panose="020B0503020204020204" charset="-122"/>
              </a:rPr>
              <a:t>2</a:t>
            </a:r>
          </a:p>
        </p:txBody>
      </p:sp>
      <p:sp>
        <p:nvSpPr>
          <p:cNvPr id="39947" name="TextBox 15"/>
          <p:cNvSpPr txBox="1"/>
          <p:nvPr/>
        </p:nvSpPr>
        <p:spPr>
          <a:xfrm flipH="1">
            <a:off x="4734560" y="3357563"/>
            <a:ext cx="792163" cy="643890"/>
          </a:xfrm>
          <a:prstGeom prst="rect">
            <a:avLst/>
          </a:prstGeom>
          <a:noFill/>
          <a:ln w="9525">
            <a:noFill/>
          </a:ln>
        </p:spPr>
        <p:txBody>
          <a:bodyPr lIns="91431" tIns="45715" rIns="91431" bIns="45715">
            <a:spAutoFit/>
          </a:bodyPr>
          <a:lstStyle/>
          <a:p>
            <a:pPr algn="ctr">
              <a:buNone/>
            </a:pPr>
            <a:r>
              <a:rPr lang="en-US" altLang="zh-CN" sz="3600" b="1" dirty="0">
                <a:solidFill>
                  <a:schemeClr val="bg1"/>
                </a:solidFill>
                <a:latin typeface="微软雅黑" panose="020B0503020204020204" charset="-122"/>
                <a:ea typeface="微软雅黑" panose="020B0503020204020204" charset="-122"/>
              </a:rPr>
              <a:t>3</a:t>
            </a:r>
          </a:p>
        </p:txBody>
      </p:sp>
      <p:sp>
        <p:nvSpPr>
          <p:cNvPr id="33" name="矩形 32"/>
          <p:cNvSpPr/>
          <p:nvPr/>
        </p:nvSpPr>
        <p:spPr>
          <a:xfrm>
            <a:off x="635" y="1196975"/>
            <a:ext cx="4595813" cy="2167255"/>
          </a:xfrm>
          <a:prstGeom prst="rect">
            <a:avLst/>
          </a:prstGeom>
        </p:spPr>
        <p:txBody>
          <a:bodyPr lIns="91431" tIns="45715" rIns="91431" bIns="45715">
            <a:spAutoFit/>
          </a:bodyPr>
          <a:lstStyle/>
          <a:p>
            <a:pPr marL="266700" marR="0" lvl="0" indent="-266700" algn="l" defTabSz="109728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rPr>
              <a:t>Study on exposure pathways, body burden and dietary exposure assessment and their health risks of typical persistent organic pollutants (POPs)</a:t>
            </a:r>
            <a:endParaRPr kumimoji="0" lang="zh-CN" altLang="en-US" sz="1800" b="0" i="0" u="none" strike="noStrike" kern="1200" cap="none" spc="0" normalizeH="0" baseline="0" noProof="0" dirty="0">
              <a:ln>
                <a:noFill/>
              </a:ln>
              <a:solidFill>
                <a:srgbClr val="414455"/>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6" name="矩形 35"/>
          <p:cNvSpPr/>
          <p:nvPr/>
        </p:nvSpPr>
        <p:spPr>
          <a:xfrm>
            <a:off x="6383973" y="765175"/>
            <a:ext cx="5597525" cy="1751965"/>
          </a:xfrm>
          <a:prstGeom prst="rect">
            <a:avLst/>
          </a:prstGeom>
        </p:spPr>
        <p:txBody>
          <a:bodyPr lIns="91431" tIns="45715" rIns="91431" bIns="45715">
            <a:spAutoFit/>
          </a:bodyPr>
          <a:lstStyle/>
          <a:p>
            <a:pPr marL="266700" marR="0" lvl="0" indent="-266700" algn="l" defTabSz="109728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rPr>
              <a:t>The Sixth China TDS was completed to obtain the dietary exposure results of POPs, mycotoxins, veterinary drugs, pesticides, harmful elements and other contaminants from processing</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9" name="矩形 38"/>
          <p:cNvSpPr/>
          <p:nvPr/>
        </p:nvSpPr>
        <p:spPr>
          <a:xfrm>
            <a:off x="6383973" y="3141663"/>
            <a:ext cx="5613400" cy="1336675"/>
          </a:xfrm>
          <a:prstGeom prst="rect">
            <a:avLst/>
          </a:prstGeom>
        </p:spPr>
        <p:txBody>
          <a:bodyPr lIns="91431" tIns="45715" rIns="91431" bIns="45715">
            <a:spAutoFit/>
          </a:bodyPr>
          <a:lstStyle/>
          <a:p>
            <a:pPr marL="266700" marR="0" lvl="0" indent="-266700" algn="l" defTabSz="109728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rPr>
              <a:t>Study on food chemical hazard factors and their metabolites, and building a high-resolution mass spectrometric screening database</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0" name="Oval 6"/>
          <p:cNvSpPr>
            <a:spLocks noChangeArrowheads="1"/>
          </p:cNvSpPr>
          <p:nvPr/>
        </p:nvSpPr>
        <p:spPr bwMode="auto">
          <a:xfrm>
            <a:off x="5137785" y="4238625"/>
            <a:ext cx="1116013" cy="1090613"/>
          </a:xfrm>
          <a:prstGeom prst="ellipse">
            <a:avLst/>
          </a:prstGeom>
          <a:solidFill>
            <a:schemeClr val="accent6">
              <a:lumMod val="75000"/>
            </a:schemeClr>
          </a:solidFill>
          <a:ln w="38100" cap="flat">
            <a:noFill/>
            <a:prstDash val="solid"/>
            <a:miter lim="800000"/>
          </a:ln>
        </p:spPr>
        <p:txBody>
          <a:bodyPr lIns="68546" tIns="34274" rIns="68546" bIns="34274"/>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41" name="Oval 7"/>
          <p:cNvSpPr>
            <a:spLocks noChangeArrowheads="1"/>
          </p:cNvSpPr>
          <p:nvPr/>
        </p:nvSpPr>
        <p:spPr bwMode="auto">
          <a:xfrm>
            <a:off x="4585335" y="5303838"/>
            <a:ext cx="1116013" cy="1090613"/>
          </a:xfrm>
          <a:prstGeom prst="ellipse">
            <a:avLst/>
          </a:prstGeom>
          <a:solidFill>
            <a:schemeClr val="accent4">
              <a:lumMod val="60000"/>
              <a:lumOff val="40000"/>
            </a:schemeClr>
          </a:solidFill>
          <a:ln w="38100" cap="flat">
            <a:noFill/>
            <a:prstDash val="solid"/>
            <a:miter lim="800000"/>
          </a:ln>
        </p:spPr>
        <p:txBody>
          <a:bodyPr lIns="68546" tIns="34274" rIns="68546" bIns="34274"/>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39953" name="Freeform 11"/>
          <p:cNvSpPr>
            <a:spLocks noEditPoints="1"/>
          </p:cNvSpPr>
          <p:nvPr/>
        </p:nvSpPr>
        <p:spPr>
          <a:xfrm>
            <a:off x="4771073" y="4627563"/>
            <a:ext cx="317500" cy="311150"/>
          </a:xfrm>
          <a:custGeom>
            <a:avLst/>
            <a:gdLst>
              <a:gd name="txL" fmla="*/ 0 w 346"/>
              <a:gd name="txT" fmla="*/ 0 h 346"/>
              <a:gd name="txR" fmla="*/ 346 w 346"/>
              <a:gd name="txB" fmla="*/ 346 h 346"/>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346" h="346">
                <a:moveTo>
                  <a:pt x="173" y="0"/>
                </a:moveTo>
                <a:cubicBezTo>
                  <a:pt x="78" y="0"/>
                  <a:pt x="0" y="78"/>
                  <a:pt x="0" y="173"/>
                </a:cubicBezTo>
                <a:cubicBezTo>
                  <a:pt x="0" y="269"/>
                  <a:pt x="78" y="346"/>
                  <a:pt x="173" y="346"/>
                </a:cubicBezTo>
                <a:cubicBezTo>
                  <a:pt x="269" y="346"/>
                  <a:pt x="346" y="269"/>
                  <a:pt x="346" y="173"/>
                </a:cubicBezTo>
                <a:cubicBezTo>
                  <a:pt x="346" y="78"/>
                  <a:pt x="269" y="0"/>
                  <a:pt x="173" y="0"/>
                </a:cubicBezTo>
                <a:close/>
                <a:moveTo>
                  <a:pt x="69" y="177"/>
                </a:moveTo>
                <a:lnTo>
                  <a:pt x="142" y="219"/>
                </a:lnTo>
                <a:lnTo>
                  <a:pt x="215" y="261"/>
                </a:lnTo>
                <a:lnTo>
                  <a:pt x="215" y="177"/>
                </a:lnTo>
                <a:lnTo>
                  <a:pt x="215" y="93"/>
                </a:lnTo>
                <a:lnTo>
                  <a:pt x="142" y="135"/>
                </a:lnTo>
                <a:lnTo>
                  <a:pt x="69" y="177"/>
                </a:lnTo>
                <a:close/>
              </a:path>
            </a:pathLst>
          </a:custGeom>
          <a:solidFill>
            <a:srgbClr val="2AAAE2">
              <a:alpha val="100000"/>
            </a:srgbClr>
          </a:solidFill>
          <a:ln w="9525">
            <a:noFill/>
          </a:ln>
        </p:spPr>
        <p:txBody>
          <a:bodyPr/>
          <a:lstStyle/>
          <a:p>
            <a:endParaRPr lang="zh-CN" altLang="en-US"/>
          </a:p>
        </p:txBody>
      </p:sp>
      <p:sp>
        <p:nvSpPr>
          <p:cNvPr id="39954" name="Freeform 12"/>
          <p:cNvSpPr>
            <a:spLocks noEditPoints="1"/>
          </p:cNvSpPr>
          <p:nvPr/>
        </p:nvSpPr>
        <p:spPr>
          <a:xfrm>
            <a:off x="5817235" y="5692775"/>
            <a:ext cx="317500" cy="312738"/>
          </a:xfrm>
          <a:custGeom>
            <a:avLst/>
            <a:gdLst>
              <a:gd name="txL" fmla="*/ 0 w 346"/>
              <a:gd name="txT" fmla="*/ 0 h 346"/>
              <a:gd name="txR" fmla="*/ 346 w 346"/>
              <a:gd name="txB" fmla="*/ 346 h 346"/>
            </a:gdLst>
            <a:ahLst/>
            <a:cxnLst>
              <a:cxn ang="0">
                <a:pos x="2147483647" y="0"/>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2AAAE2">
              <a:alpha val="100000"/>
            </a:srgbClr>
          </a:solidFill>
          <a:ln w="9525">
            <a:noFill/>
          </a:ln>
        </p:spPr>
        <p:txBody>
          <a:bodyPr/>
          <a:lstStyle/>
          <a:p>
            <a:endParaRPr lang="zh-CN" altLang="en-US"/>
          </a:p>
        </p:txBody>
      </p:sp>
      <p:sp>
        <p:nvSpPr>
          <p:cNvPr id="39955" name="TextBox 14"/>
          <p:cNvSpPr txBox="1"/>
          <p:nvPr/>
        </p:nvSpPr>
        <p:spPr>
          <a:xfrm flipH="1">
            <a:off x="5253673" y="4438650"/>
            <a:ext cx="790575" cy="643890"/>
          </a:xfrm>
          <a:prstGeom prst="rect">
            <a:avLst/>
          </a:prstGeom>
          <a:noFill/>
          <a:ln w="9525">
            <a:noFill/>
          </a:ln>
        </p:spPr>
        <p:txBody>
          <a:bodyPr lIns="91431" tIns="45715" rIns="91431" bIns="45715">
            <a:spAutoFit/>
          </a:bodyPr>
          <a:lstStyle/>
          <a:p>
            <a:pPr algn="ctr">
              <a:buNone/>
            </a:pPr>
            <a:r>
              <a:rPr lang="en-US" altLang="zh-CN" sz="3600" b="1" dirty="0">
                <a:solidFill>
                  <a:schemeClr val="bg1"/>
                </a:solidFill>
                <a:latin typeface="微软雅黑" panose="020B0503020204020204" charset="-122"/>
                <a:ea typeface="微软雅黑" panose="020B0503020204020204" charset="-122"/>
              </a:rPr>
              <a:t>4</a:t>
            </a:r>
          </a:p>
        </p:txBody>
      </p:sp>
      <p:sp>
        <p:nvSpPr>
          <p:cNvPr id="39956" name="TextBox 15"/>
          <p:cNvSpPr txBox="1"/>
          <p:nvPr/>
        </p:nvSpPr>
        <p:spPr>
          <a:xfrm flipH="1">
            <a:off x="4748848" y="5516563"/>
            <a:ext cx="792162" cy="643890"/>
          </a:xfrm>
          <a:prstGeom prst="rect">
            <a:avLst/>
          </a:prstGeom>
          <a:noFill/>
          <a:ln w="9525">
            <a:noFill/>
          </a:ln>
        </p:spPr>
        <p:txBody>
          <a:bodyPr lIns="91431" tIns="45715" rIns="91431" bIns="45715">
            <a:spAutoFit/>
          </a:bodyPr>
          <a:lstStyle/>
          <a:p>
            <a:pPr algn="ctr">
              <a:buNone/>
            </a:pPr>
            <a:r>
              <a:rPr lang="en-US" altLang="zh-CN" sz="3600" b="1" dirty="0">
                <a:solidFill>
                  <a:schemeClr val="bg1"/>
                </a:solidFill>
                <a:latin typeface="微软雅黑" panose="020B0503020204020204" charset="-122"/>
                <a:ea typeface="微软雅黑" panose="020B0503020204020204" charset="-122"/>
              </a:rPr>
              <a:t>5</a:t>
            </a:r>
          </a:p>
        </p:txBody>
      </p:sp>
      <p:sp>
        <p:nvSpPr>
          <p:cNvPr id="47" name="矩形 46"/>
          <p:cNvSpPr/>
          <p:nvPr/>
        </p:nvSpPr>
        <p:spPr>
          <a:xfrm>
            <a:off x="635" y="3857625"/>
            <a:ext cx="4511675" cy="2167255"/>
          </a:xfrm>
          <a:prstGeom prst="rect">
            <a:avLst/>
          </a:prstGeom>
        </p:spPr>
        <p:txBody>
          <a:bodyPr lIns="91431" tIns="45715" rIns="91431" bIns="45715">
            <a:spAutoFit/>
          </a:bodyPr>
          <a:lstStyle/>
          <a:p>
            <a:pPr marL="266700" marR="0" lvl="0" indent="-266700" algn="l" defTabSz="109728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rPr>
              <a:t>Study on the correlation between mycotoxin exposure and health effects based on accurate detection method and identification method for unknown or masked </a:t>
            </a:r>
            <a:r>
              <a:rPr kumimoji="0" lang="en-US" altLang="zh-CN" sz="18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rPr>
              <a:t>mycotoxins</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50" name="矩形 49"/>
          <p:cNvSpPr/>
          <p:nvPr/>
        </p:nvSpPr>
        <p:spPr>
          <a:xfrm>
            <a:off x="6383973" y="5013325"/>
            <a:ext cx="4567238" cy="1336675"/>
          </a:xfrm>
          <a:prstGeom prst="rect">
            <a:avLst/>
          </a:prstGeom>
        </p:spPr>
        <p:txBody>
          <a:bodyPr lIns="91431" tIns="45715" rIns="91431" bIns="45715">
            <a:spAutoFit/>
          </a:bodyPr>
          <a:lstStyle/>
          <a:p>
            <a:pPr marL="266700" marR="0" lvl="0" indent="-266700" algn="l" defTabSz="109728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rPr>
              <a:t>Develop food matrix reference materials, and carry out international comparison and capability verification</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39959" name="组合 64"/>
          <p:cNvGrpSpPr/>
          <p:nvPr/>
        </p:nvGrpSpPr>
        <p:grpSpPr>
          <a:xfrm>
            <a:off x="11022648" y="4889500"/>
            <a:ext cx="1117600" cy="1851025"/>
            <a:chOff x="719417" y="732093"/>
            <a:chExt cx="2177519" cy="3538166"/>
          </a:xfrm>
        </p:grpSpPr>
        <p:grpSp>
          <p:nvGrpSpPr>
            <p:cNvPr id="3" name="Group 14"/>
            <p:cNvGrpSpPr/>
            <p:nvPr/>
          </p:nvGrpSpPr>
          <p:grpSpPr bwMode="auto">
            <a:xfrm flipH="1">
              <a:off x="719417" y="1320154"/>
              <a:ext cx="1517119" cy="2950105"/>
              <a:chOff x="6476" y="614"/>
              <a:chExt cx="559" cy="1087"/>
            </a:xfrm>
            <a:solidFill>
              <a:schemeClr val="tx1">
                <a:lumMod val="65000"/>
                <a:lumOff val="35000"/>
              </a:schemeClr>
            </a:solidFill>
          </p:grpSpPr>
          <p:sp>
            <p:nvSpPr>
              <p:cNvPr id="73" name="Freeform 10"/>
              <p:cNvSpPr/>
              <p:nvPr/>
            </p:nvSpPr>
            <p:spPr bwMode="auto">
              <a:xfrm flipV="1">
                <a:off x="6727" y="614"/>
                <a:ext cx="272" cy="265"/>
              </a:xfrm>
              <a:custGeom>
                <a:avLst/>
                <a:gdLst>
                  <a:gd name="T0" fmla="*/ 546 w 1187"/>
                  <a:gd name="T1" fmla="*/ 1128 h 1165"/>
                  <a:gd name="T2" fmla="*/ 1159 w 1187"/>
                  <a:gd name="T3" fmla="*/ 626 h 1165"/>
                  <a:gd name="T4" fmla="*/ 767 w 1187"/>
                  <a:gd name="T5" fmla="*/ 43 h 1165"/>
                  <a:gd name="T6" fmla="*/ 308 w 1187"/>
                  <a:gd name="T7" fmla="*/ 105 h 1165"/>
                  <a:gd name="T8" fmla="*/ 68 w 1187"/>
                  <a:gd name="T9" fmla="*/ 715 h 1165"/>
                  <a:gd name="T10" fmla="*/ 546 w 1187"/>
                  <a:gd name="T11" fmla="*/ 1128 h 1165"/>
                </a:gdLst>
                <a:ahLst/>
                <a:cxnLst>
                  <a:cxn ang="0">
                    <a:pos x="T0" y="T1"/>
                  </a:cxn>
                  <a:cxn ang="0">
                    <a:pos x="T2" y="T3"/>
                  </a:cxn>
                  <a:cxn ang="0">
                    <a:pos x="T4" y="T5"/>
                  </a:cxn>
                  <a:cxn ang="0">
                    <a:pos x="T6" y="T7"/>
                  </a:cxn>
                  <a:cxn ang="0">
                    <a:pos x="T8" y="T9"/>
                  </a:cxn>
                  <a:cxn ang="0">
                    <a:pos x="T10" y="T11"/>
                  </a:cxn>
                </a:cxnLst>
                <a:rect l="0" t="0" r="r" b="b"/>
                <a:pathLst>
                  <a:path w="1187" h="1165">
                    <a:moveTo>
                      <a:pt x="546" y="1128"/>
                    </a:moveTo>
                    <a:cubicBezTo>
                      <a:pt x="843" y="1165"/>
                      <a:pt x="1137" y="923"/>
                      <a:pt x="1159" y="626"/>
                    </a:cubicBezTo>
                    <a:cubicBezTo>
                      <a:pt x="1187" y="371"/>
                      <a:pt x="1012" y="114"/>
                      <a:pt x="767" y="43"/>
                    </a:cubicBezTo>
                    <a:cubicBezTo>
                      <a:pt x="615" y="0"/>
                      <a:pt x="443" y="20"/>
                      <a:pt x="308" y="105"/>
                    </a:cubicBezTo>
                    <a:cubicBezTo>
                      <a:pt x="111" y="230"/>
                      <a:pt x="0" y="487"/>
                      <a:pt x="68" y="715"/>
                    </a:cubicBezTo>
                    <a:cubicBezTo>
                      <a:pt x="121" y="936"/>
                      <a:pt x="323" y="1102"/>
                      <a:pt x="546" y="1128"/>
                    </a:cubicBezTo>
                  </a:path>
                </a:pathLst>
              </a:custGeom>
              <a:grpFill/>
              <a:ln>
                <a:noFill/>
              </a:ln>
            </p:spPr>
            <p:txBody>
              <a:bodyPr/>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lt"/>
                  <a:ea typeface="+mn-ea"/>
                  <a:cs typeface="+mn-ea"/>
                  <a:sym typeface="+mn-lt"/>
                </a:endParaRPr>
              </a:p>
            </p:txBody>
          </p:sp>
          <p:sp>
            <p:nvSpPr>
              <p:cNvPr id="74" name="Freeform 12"/>
              <p:cNvSpPr/>
              <p:nvPr/>
            </p:nvSpPr>
            <p:spPr bwMode="auto">
              <a:xfrm flipV="1">
                <a:off x="6476" y="903"/>
                <a:ext cx="485" cy="798"/>
              </a:xfrm>
              <a:custGeom>
                <a:avLst/>
                <a:gdLst>
                  <a:gd name="T0" fmla="*/ 1539 w 2208"/>
                  <a:gd name="T1" fmla="*/ 3515 h 3515"/>
                  <a:gd name="T2" fmla="*/ 2070 w 2208"/>
                  <a:gd name="T3" fmla="*/ 3487 h 3515"/>
                  <a:gd name="T4" fmla="*/ 2131 w 2208"/>
                  <a:gd name="T5" fmla="*/ 2626 h 3515"/>
                  <a:gd name="T6" fmla="*/ 2123 w 2208"/>
                  <a:gd name="T7" fmla="*/ 1758 h 3515"/>
                  <a:gd name="T8" fmla="*/ 1927 w 2208"/>
                  <a:gd name="T9" fmla="*/ 1030 h 3515"/>
                  <a:gd name="T10" fmla="*/ 2056 w 2208"/>
                  <a:gd name="T11" fmla="*/ 837 h 3515"/>
                  <a:gd name="T12" fmla="*/ 1679 w 2208"/>
                  <a:gd name="T13" fmla="*/ 525 h 3515"/>
                  <a:gd name="T14" fmla="*/ 1545 w 2208"/>
                  <a:gd name="T15" fmla="*/ 821 h 3515"/>
                  <a:gd name="T16" fmla="*/ 1487 w 2208"/>
                  <a:gd name="T17" fmla="*/ 1610 h 3515"/>
                  <a:gd name="T18" fmla="*/ 1072 w 2208"/>
                  <a:gd name="T19" fmla="*/ 976 h 3515"/>
                  <a:gd name="T20" fmla="*/ 1216 w 2208"/>
                  <a:gd name="T21" fmla="*/ 73 h 3515"/>
                  <a:gd name="T22" fmla="*/ 789 w 2208"/>
                  <a:gd name="T23" fmla="*/ 49 h 3515"/>
                  <a:gd name="T24" fmla="*/ 616 w 2208"/>
                  <a:gd name="T25" fmla="*/ 1012 h 3515"/>
                  <a:gd name="T26" fmla="*/ 1152 w 2208"/>
                  <a:gd name="T27" fmla="*/ 1926 h 3515"/>
                  <a:gd name="T28" fmla="*/ 1211 w 2208"/>
                  <a:gd name="T29" fmla="*/ 2413 h 3515"/>
                  <a:gd name="T30" fmla="*/ 842 w 2208"/>
                  <a:gd name="T31" fmla="*/ 2303 h 3515"/>
                  <a:gd name="T32" fmla="*/ 56 w 2208"/>
                  <a:gd name="T33" fmla="*/ 2338 h 3515"/>
                  <a:gd name="T34" fmla="*/ 63 w 2208"/>
                  <a:gd name="T35" fmla="*/ 2756 h 3515"/>
                  <a:gd name="T36" fmla="*/ 680 w 2208"/>
                  <a:gd name="T37" fmla="*/ 2748 h 3515"/>
                  <a:gd name="T38" fmla="*/ 694 w 2208"/>
                  <a:gd name="T39" fmla="*/ 2700 h 3515"/>
                  <a:gd name="T40" fmla="*/ 391 w 2208"/>
                  <a:gd name="T41" fmla="*/ 2370 h 3515"/>
                  <a:gd name="T42" fmla="*/ 789 w 2208"/>
                  <a:gd name="T43" fmla="*/ 2742 h 3515"/>
                  <a:gd name="T44" fmla="*/ 1006 w 2208"/>
                  <a:gd name="T45" fmla="*/ 2733 h 3515"/>
                  <a:gd name="T46" fmla="*/ 1539 w 2208"/>
                  <a:gd name="T47" fmla="*/ 3515 h 3515"/>
                  <a:gd name="connsiteX0" fmla="*/ 6896 w 9724"/>
                  <a:gd name="connsiteY0" fmla="*/ 9952 h 9952"/>
                  <a:gd name="connsiteX1" fmla="*/ 9301 w 9724"/>
                  <a:gd name="connsiteY1" fmla="*/ 9872 h 9952"/>
                  <a:gd name="connsiteX2" fmla="*/ 9577 w 9724"/>
                  <a:gd name="connsiteY2" fmla="*/ 7423 h 9952"/>
                  <a:gd name="connsiteX3" fmla="*/ 9541 w 9724"/>
                  <a:gd name="connsiteY3" fmla="*/ 4953 h 9952"/>
                  <a:gd name="connsiteX4" fmla="*/ 8653 w 9724"/>
                  <a:gd name="connsiteY4" fmla="*/ 2882 h 9952"/>
                  <a:gd name="connsiteX5" fmla="*/ 9238 w 9724"/>
                  <a:gd name="connsiteY5" fmla="*/ 2333 h 9952"/>
                  <a:gd name="connsiteX6" fmla="*/ 7530 w 9724"/>
                  <a:gd name="connsiteY6" fmla="*/ 1446 h 9952"/>
                  <a:gd name="connsiteX7" fmla="*/ 6923 w 9724"/>
                  <a:gd name="connsiteY7" fmla="*/ 2288 h 9952"/>
                  <a:gd name="connsiteX8" fmla="*/ 6661 w 9724"/>
                  <a:gd name="connsiteY8" fmla="*/ 4532 h 9952"/>
                  <a:gd name="connsiteX9" fmla="*/ 4781 w 9724"/>
                  <a:gd name="connsiteY9" fmla="*/ 2729 h 9952"/>
                  <a:gd name="connsiteX10" fmla="*/ 5433 w 9724"/>
                  <a:gd name="connsiteY10" fmla="*/ 160 h 9952"/>
                  <a:gd name="connsiteX11" fmla="*/ 3499 w 9724"/>
                  <a:gd name="connsiteY11" fmla="*/ 91 h 9952"/>
                  <a:gd name="connsiteX12" fmla="*/ 2716 w 9724"/>
                  <a:gd name="connsiteY12" fmla="*/ 2831 h 9952"/>
                  <a:gd name="connsiteX13" fmla="*/ 5143 w 9724"/>
                  <a:gd name="connsiteY13" fmla="*/ 5431 h 9952"/>
                  <a:gd name="connsiteX14" fmla="*/ 5411 w 9724"/>
                  <a:gd name="connsiteY14" fmla="*/ 6817 h 9952"/>
                  <a:gd name="connsiteX15" fmla="*/ 3739 w 9724"/>
                  <a:gd name="connsiteY15" fmla="*/ 6504 h 9952"/>
                  <a:gd name="connsiteX16" fmla="*/ 180 w 9724"/>
                  <a:gd name="connsiteY16" fmla="*/ 6603 h 9952"/>
                  <a:gd name="connsiteX17" fmla="*/ 211 w 9724"/>
                  <a:gd name="connsiteY17" fmla="*/ 7793 h 9952"/>
                  <a:gd name="connsiteX18" fmla="*/ 3006 w 9724"/>
                  <a:gd name="connsiteY18" fmla="*/ 7770 h 9952"/>
                  <a:gd name="connsiteX19" fmla="*/ 3069 w 9724"/>
                  <a:gd name="connsiteY19" fmla="*/ 7633 h 9952"/>
                  <a:gd name="connsiteX20" fmla="*/ 3499 w 9724"/>
                  <a:gd name="connsiteY20" fmla="*/ 7753 h 9952"/>
                  <a:gd name="connsiteX21" fmla="*/ 4482 w 9724"/>
                  <a:gd name="connsiteY21" fmla="*/ 7727 h 9952"/>
                  <a:gd name="connsiteX22" fmla="*/ 6896 w 9724"/>
                  <a:gd name="connsiteY22" fmla="*/ 9952 h 9952"/>
                  <a:gd name="connsiteX0-1" fmla="*/ 7092 w 10000"/>
                  <a:gd name="connsiteY0-2" fmla="*/ 10000 h 10000"/>
                  <a:gd name="connsiteX1-3" fmla="*/ 9565 w 10000"/>
                  <a:gd name="connsiteY1-4" fmla="*/ 9920 h 10000"/>
                  <a:gd name="connsiteX2-5" fmla="*/ 9849 w 10000"/>
                  <a:gd name="connsiteY2-6" fmla="*/ 7459 h 10000"/>
                  <a:gd name="connsiteX3-7" fmla="*/ 9812 w 10000"/>
                  <a:gd name="connsiteY3-8" fmla="*/ 4977 h 10000"/>
                  <a:gd name="connsiteX4-9" fmla="*/ 8899 w 10000"/>
                  <a:gd name="connsiteY4-10" fmla="*/ 2896 h 10000"/>
                  <a:gd name="connsiteX5-11" fmla="*/ 9500 w 10000"/>
                  <a:gd name="connsiteY5-12" fmla="*/ 2344 h 10000"/>
                  <a:gd name="connsiteX6-13" fmla="*/ 7744 w 10000"/>
                  <a:gd name="connsiteY6-14" fmla="*/ 1453 h 10000"/>
                  <a:gd name="connsiteX7-15" fmla="*/ 7119 w 10000"/>
                  <a:gd name="connsiteY7-16" fmla="*/ 2299 h 10000"/>
                  <a:gd name="connsiteX8-17" fmla="*/ 6850 w 10000"/>
                  <a:gd name="connsiteY8-18" fmla="*/ 4554 h 10000"/>
                  <a:gd name="connsiteX9-19" fmla="*/ 4917 w 10000"/>
                  <a:gd name="connsiteY9-20" fmla="*/ 2742 h 10000"/>
                  <a:gd name="connsiteX10-21" fmla="*/ 5587 w 10000"/>
                  <a:gd name="connsiteY10-22" fmla="*/ 161 h 10000"/>
                  <a:gd name="connsiteX11-23" fmla="*/ 3598 w 10000"/>
                  <a:gd name="connsiteY11-24" fmla="*/ 91 h 10000"/>
                  <a:gd name="connsiteX12-25" fmla="*/ 2793 w 10000"/>
                  <a:gd name="connsiteY12-26" fmla="*/ 2845 h 10000"/>
                  <a:gd name="connsiteX13-27" fmla="*/ 5289 w 10000"/>
                  <a:gd name="connsiteY13-28" fmla="*/ 5457 h 10000"/>
                  <a:gd name="connsiteX14-29" fmla="*/ 5565 w 10000"/>
                  <a:gd name="connsiteY14-30" fmla="*/ 6850 h 10000"/>
                  <a:gd name="connsiteX15-31" fmla="*/ 3845 w 10000"/>
                  <a:gd name="connsiteY15-32" fmla="*/ 6535 h 10000"/>
                  <a:gd name="connsiteX16-33" fmla="*/ 185 w 10000"/>
                  <a:gd name="connsiteY16-34" fmla="*/ 6635 h 10000"/>
                  <a:gd name="connsiteX17-35" fmla="*/ 217 w 10000"/>
                  <a:gd name="connsiteY17-36" fmla="*/ 7831 h 10000"/>
                  <a:gd name="connsiteX18-37" fmla="*/ 3091 w 10000"/>
                  <a:gd name="connsiteY18-38" fmla="*/ 7807 h 10000"/>
                  <a:gd name="connsiteX19-39" fmla="*/ 3598 w 10000"/>
                  <a:gd name="connsiteY19-40" fmla="*/ 7790 h 10000"/>
                  <a:gd name="connsiteX20-41" fmla="*/ 4609 w 10000"/>
                  <a:gd name="connsiteY20-42" fmla="*/ 7764 h 10000"/>
                  <a:gd name="connsiteX21-43" fmla="*/ 7092 w 10000"/>
                  <a:gd name="connsiteY21-44" fmla="*/ 10000 h 10000"/>
                  <a:gd name="connsiteX0-45" fmla="*/ 7092 w 10000"/>
                  <a:gd name="connsiteY0-46" fmla="*/ 10000 h 10000"/>
                  <a:gd name="connsiteX1-47" fmla="*/ 9565 w 10000"/>
                  <a:gd name="connsiteY1-48" fmla="*/ 9920 h 10000"/>
                  <a:gd name="connsiteX2-49" fmla="*/ 9849 w 10000"/>
                  <a:gd name="connsiteY2-50" fmla="*/ 7459 h 10000"/>
                  <a:gd name="connsiteX3-51" fmla="*/ 9812 w 10000"/>
                  <a:gd name="connsiteY3-52" fmla="*/ 4977 h 10000"/>
                  <a:gd name="connsiteX4-53" fmla="*/ 8899 w 10000"/>
                  <a:gd name="connsiteY4-54" fmla="*/ 2896 h 10000"/>
                  <a:gd name="connsiteX5-55" fmla="*/ 9500 w 10000"/>
                  <a:gd name="connsiteY5-56" fmla="*/ 2344 h 10000"/>
                  <a:gd name="connsiteX6-57" fmla="*/ 7744 w 10000"/>
                  <a:gd name="connsiteY6-58" fmla="*/ 1453 h 10000"/>
                  <a:gd name="connsiteX7-59" fmla="*/ 7119 w 10000"/>
                  <a:gd name="connsiteY7-60" fmla="*/ 2299 h 10000"/>
                  <a:gd name="connsiteX8-61" fmla="*/ 6850 w 10000"/>
                  <a:gd name="connsiteY8-62" fmla="*/ 4554 h 10000"/>
                  <a:gd name="connsiteX9-63" fmla="*/ 4917 w 10000"/>
                  <a:gd name="connsiteY9-64" fmla="*/ 2742 h 10000"/>
                  <a:gd name="connsiteX10-65" fmla="*/ 5587 w 10000"/>
                  <a:gd name="connsiteY10-66" fmla="*/ 161 h 10000"/>
                  <a:gd name="connsiteX11-67" fmla="*/ 3598 w 10000"/>
                  <a:gd name="connsiteY11-68" fmla="*/ 91 h 10000"/>
                  <a:gd name="connsiteX12-69" fmla="*/ 2793 w 10000"/>
                  <a:gd name="connsiteY12-70" fmla="*/ 2845 h 10000"/>
                  <a:gd name="connsiteX13-71" fmla="*/ 5289 w 10000"/>
                  <a:gd name="connsiteY13-72" fmla="*/ 5457 h 10000"/>
                  <a:gd name="connsiteX14-73" fmla="*/ 5565 w 10000"/>
                  <a:gd name="connsiteY14-74" fmla="*/ 6850 h 10000"/>
                  <a:gd name="connsiteX15-75" fmla="*/ 3845 w 10000"/>
                  <a:gd name="connsiteY15-76" fmla="*/ 6535 h 10000"/>
                  <a:gd name="connsiteX16-77" fmla="*/ 185 w 10000"/>
                  <a:gd name="connsiteY16-78" fmla="*/ 6635 h 10000"/>
                  <a:gd name="connsiteX17-79" fmla="*/ 217 w 10000"/>
                  <a:gd name="connsiteY17-80" fmla="*/ 7831 h 10000"/>
                  <a:gd name="connsiteX18-81" fmla="*/ 3598 w 10000"/>
                  <a:gd name="connsiteY18-82" fmla="*/ 7790 h 10000"/>
                  <a:gd name="connsiteX19-83" fmla="*/ 4609 w 10000"/>
                  <a:gd name="connsiteY19-84" fmla="*/ 7764 h 10000"/>
                  <a:gd name="connsiteX20-85" fmla="*/ 7092 w 10000"/>
                  <a:gd name="connsiteY20-86" fmla="*/ 10000 h 10000"/>
                  <a:gd name="connsiteX0-87" fmla="*/ 6965 w 9873"/>
                  <a:gd name="connsiteY0-88" fmla="*/ 10000 h 10000"/>
                  <a:gd name="connsiteX1-89" fmla="*/ 9438 w 9873"/>
                  <a:gd name="connsiteY1-90" fmla="*/ 9920 h 10000"/>
                  <a:gd name="connsiteX2-91" fmla="*/ 9722 w 9873"/>
                  <a:gd name="connsiteY2-92" fmla="*/ 7459 h 10000"/>
                  <a:gd name="connsiteX3-93" fmla="*/ 9685 w 9873"/>
                  <a:gd name="connsiteY3-94" fmla="*/ 4977 h 10000"/>
                  <a:gd name="connsiteX4-95" fmla="*/ 8772 w 9873"/>
                  <a:gd name="connsiteY4-96" fmla="*/ 2896 h 10000"/>
                  <a:gd name="connsiteX5-97" fmla="*/ 9373 w 9873"/>
                  <a:gd name="connsiteY5-98" fmla="*/ 2344 h 10000"/>
                  <a:gd name="connsiteX6-99" fmla="*/ 7617 w 9873"/>
                  <a:gd name="connsiteY6-100" fmla="*/ 1453 h 10000"/>
                  <a:gd name="connsiteX7-101" fmla="*/ 6992 w 9873"/>
                  <a:gd name="connsiteY7-102" fmla="*/ 2299 h 10000"/>
                  <a:gd name="connsiteX8-103" fmla="*/ 6723 w 9873"/>
                  <a:gd name="connsiteY8-104" fmla="*/ 4554 h 10000"/>
                  <a:gd name="connsiteX9-105" fmla="*/ 4790 w 9873"/>
                  <a:gd name="connsiteY9-106" fmla="*/ 2742 h 10000"/>
                  <a:gd name="connsiteX10-107" fmla="*/ 5460 w 9873"/>
                  <a:gd name="connsiteY10-108" fmla="*/ 161 h 10000"/>
                  <a:gd name="connsiteX11-109" fmla="*/ 3471 w 9873"/>
                  <a:gd name="connsiteY11-110" fmla="*/ 91 h 10000"/>
                  <a:gd name="connsiteX12-111" fmla="*/ 2666 w 9873"/>
                  <a:gd name="connsiteY12-112" fmla="*/ 2845 h 10000"/>
                  <a:gd name="connsiteX13-113" fmla="*/ 5162 w 9873"/>
                  <a:gd name="connsiteY13-114" fmla="*/ 5457 h 10000"/>
                  <a:gd name="connsiteX14-115" fmla="*/ 5438 w 9873"/>
                  <a:gd name="connsiteY14-116" fmla="*/ 6850 h 10000"/>
                  <a:gd name="connsiteX15-117" fmla="*/ 3718 w 9873"/>
                  <a:gd name="connsiteY15-118" fmla="*/ 6535 h 10000"/>
                  <a:gd name="connsiteX16-119" fmla="*/ 58 w 9873"/>
                  <a:gd name="connsiteY16-120" fmla="*/ 6635 h 10000"/>
                  <a:gd name="connsiteX17-121" fmla="*/ 692 w 9873"/>
                  <a:gd name="connsiteY17-122" fmla="*/ 7831 h 10000"/>
                  <a:gd name="connsiteX18-123" fmla="*/ 3471 w 9873"/>
                  <a:gd name="connsiteY18-124" fmla="*/ 7790 h 10000"/>
                  <a:gd name="connsiteX19-125" fmla="*/ 4482 w 9873"/>
                  <a:gd name="connsiteY19-126" fmla="*/ 7764 h 10000"/>
                  <a:gd name="connsiteX20-127" fmla="*/ 6965 w 9873"/>
                  <a:gd name="connsiteY20-128"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873" h="10000">
                    <a:moveTo>
                      <a:pt x="6965" y="10000"/>
                    </a:moveTo>
                    <a:cubicBezTo>
                      <a:pt x="7789" y="9963"/>
                      <a:pt x="8613" y="9940"/>
                      <a:pt x="9438" y="9920"/>
                    </a:cubicBezTo>
                    <a:cubicBezTo>
                      <a:pt x="9563" y="9100"/>
                      <a:pt x="9582" y="8276"/>
                      <a:pt x="9722" y="7459"/>
                    </a:cubicBezTo>
                    <a:cubicBezTo>
                      <a:pt x="9731" y="6633"/>
                      <a:pt x="10081" y="5787"/>
                      <a:pt x="9685" y="4977"/>
                    </a:cubicBezTo>
                    <a:cubicBezTo>
                      <a:pt x="9377" y="4286"/>
                      <a:pt x="8869" y="3619"/>
                      <a:pt x="8772" y="2896"/>
                    </a:cubicBezTo>
                    <a:cubicBezTo>
                      <a:pt x="8884" y="2685"/>
                      <a:pt x="9168" y="2524"/>
                      <a:pt x="9373" y="2344"/>
                    </a:cubicBezTo>
                    <a:cubicBezTo>
                      <a:pt x="8744" y="2076"/>
                      <a:pt x="8436" y="1532"/>
                      <a:pt x="7617" y="1453"/>
                    </a:cubicBezTo>
                    <a:cubicBezTo>
                      <a:pt x="7543" y="1767"/>
                      <a:pt x="6946" y="1955"/>
                      <a:pt x="6992" y="2299"/>
                    </a:cubicBezTo>
                    <a:cubicBezTo>
                      <a:pt x="6941" y="3054"/>
                      <a:pt x="6788" y="3799"/>
                      <a:pt x="6723" y="4554"/>
                    </a:cubicBezTo>
                    <a:cubicBezTo>
                      <a:pt x="6052" y="3960"/>
                      <a:pt x="5438" y="3342"/>
                      <a:pt x="4790" y="2742"/>
                    </a:cubicBezTo>
                    <a:cubicBezTo>
                      <a:pt x="5051" y="1884"/>
                      <a:pt x="5200" y="1015"/>
                      <a:pt x="5460" y="161"/>
                    </a:cubicBezTo>
                    <a:cubicBezTo>
                      <a:pt x="4841" y="-28"/>
                      <a:pt x="4123" y="-48"/>
                      <a:pt x="3471" y="91"/>
                    </a:cubicBezTo>
                    <a:cubicBezTo>
                      <a:pt x="3183" y="1007"/>
                      <a:pt x="2950" y="1927"/>
                      <a:pt x="2666" y="2845"/>
                    </a:cubicBezTo>
                    <a:cubicBezTo>
                      <a:pt x="3519" y="3708"/>
                      <a:pt x="4320" y="4591"/>
                      <a:pt x="5162" y="5457"/>
                    </a:cubicBezTo>
                    <a:cubicBezTo>
                      <a:pt x="5661" y="5858"/>
                      <a:pt x="5372" y="6387"/>
                      <a:pt x="5438" y="6850"/>
                    </a:cubicBezTo>
                    <a:cubicBezTo>
                      <a:pt x="4878" y="6727"/>
                      <a:pt x="4342" y="6469"/>
                      <a:pt x="3718" y="6535"/>
                    </a:cubicBezTo>
                    <a:cubicBezTo>
                      <a:pt x="2503" y="6604"/>
                      <a:pt x="1278" y="6618"/>
                      <a:pt x="58" y="6635"/>
                    </a:cubicBezTo>
                    <a:cubicBezTo>
                      <a:pt x="-185" y="7022"/>
                      <a:pt x="399" y="7453"/>
                      <a:pt x="692" y="7831"/>
                    </a:cubicBezTo>
                    <a:cubicBezTo>
                      <a:pt x="1261" y="8023"/>
                      <a:pt x="2739" y="7801"/>
                      <a:pt x="3471" y="7790"/>
                    </a:cubicBezTo>
                    <a:lnTo>
                      <a:pt x="4482" y="7764"/>
                    </a:lnTo>
                    <a:cubicBezTo>
                      <a:pt x="5320" y="8505"/>
                      <a:pt x="6099" y="9272"/>
                      <a:pt x="6965" y="10000"/>
                    </a:cubicBezTo>
                  </a:path>
                </a:pathLst>
              </a:custGeom>
              <a:grpFill/>
              <a:ln>
                <a:noFill/>
              </a:ln>
            </p:spPr>
            <p:txBody>
              <a:bodyPr/>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lt"/>
                  <a:ea typeface="+mn-ea"/>
                  <a:cs typeface="+mn-ea"/>
                  <a:sym typeface="+mn-lt"/>
                </a:endParaRPr>
              </a:p>
            </p:txBody>
          </p:sp>
          <p:sp>
            <p:nvSpPr>
              <p:cNvPr id="75" name="Freeform 13"/>
              <p:cNvSpPr/>
              <p:nvPr/>
            </p:nvSpPr>
            <p:spPr bwMode="auto">
              <a:xfrm flipV="1">
                <a:off x="6854" y="1507"/>
                <a:ext cx="181" cy="193"/>
              </a:xfrm>
              <a:custGeom>
                <a:avLst/>
                <a:gdLst>
                  <a:gd name="T0" fmla="*/ 0 w 774"/>
                  <a:gd name="T1" fmla="*/ 458 h 861"/>
                  <a:gd name="T2" fmla="*/ 327 w 774"/>
                  <a:gd name="T3" fmla="*/ 861 h 861"/>
                  <a:gd name="T4" fmla="*/ 774 w 774"/>
                  <a:gd name="T5" fmla="*/ 229 h 861"/>
                  <a:gd name="T6" fmla="*/ 362 w 774"/>
                  <a:gd name="T7" fmla="*/ 15 h 861"/>
                  <a:gd name="T8" fmla="*/ 30 w 774"/>
                  <a:gd name="T9" fmla="*/ 475 h 861"/>
                  <a:gd name="T10" fmla="*/ 0 w 774"/>
                  <a:gd name="T11" fmla="*/ 458 h 861"/>
                  <a:gd name="connsiteX0" fmla="*/ 0 w 10000"/>
                  <a:gd name="connsiteY0" fmla="*/ 5167 h 9848"/>
                  <a:gd name="connsiteX1" fmla="*/ 4225 w 10000"/>
                  <a:gd name="connsiteY1" fmla="*/ 9848 h 9848"/>
                  <a:gd name="connsiteX2" fmla="*/ 10000 w 10000"/>
                  <a:gd name="connsiteY2" fmla="*/ 2508 h 9848"/>
                  <a:gd name="connsiteX3" fmla="*/ 4677 w 10000"/>
                  <a:gd name="connsiteY3" fmla="*/ 22 h 9848"/>
                  <a:gd name="connsiteX4" fmla="*/ 388 w 10000"/>
                  <a:gd name="connsiteY4" fmla="*/ 5365 h 9848"/>
                  <a:gd name="connsiteX0-1" fmla="*/ 0 w 10000"/>
                  <a:gd name="connsiteY0-2" fmla="*/ 5247 h 10000"/>
                  <a:gd name="connsiteX1-3" fmla="*/ 4225 w 10000"/>
                  <a:gd name="connsiteY1-4" fmla="*/ 10000 h 10000"/>
                  <a:gd name="connsiteX2-5" fmla="*/ 10000 w 10000"/>
                  <a:gd name="connsiteY2-6" fmla="*/ 2547 h 10000"/>
                  <a:gd name="connsiteX3-7" fmla="*/ 4677 w 10000"/>
                  <a:gd name="connsiteY3-8" fmla="*/ 22 h 10000"/>
                  <a:gd name="connsiteX0-9" fmla="*/ 0 w 10226"/>
                  <a:gd name="connsiteY0-10" fmla="*/ 5972 h 10000"/>
                  <a:gd name="connsiteX1-11" fmla="*/ 4451 w 10226"/>
                  <a:gd name="connsiteY1-12" fmla="*/ 10000 h 10000"/>
                  <a:gd name="connsiteX2-13" fmla="*/ 10226 w 10226"/>
                  <a:gd name="connsiteY2-14" fmla="*/ 2547 h 10000"/>
                  <a:gd name="connsiteX3-15" fmla="*/ 4903 w 10226"/>
                  <a:gd name="connsiteY3-16" fmla="*/ 22 h 10000"/>
                </a:gdLst>
                <a:ahLst/>
                <a:cxnLst>
                  <a:cxn ang="0">
                    <a:pos x="connsiteX0-1" y="connsiteY0-2"/>
                  </a:cxn>
                  <a:cxn ang="0">
                    <a:pos x="connsiteX1-3" y="connsiteY1-4"/>
                  </a:cxn>
                  <a:cxn ang="0">
                    <a:pos x="connsiteX2-5" y="connsiteY2-6"/>
                  </a:cxn>
                  <a:cxn ang="0">
                    <a:pos x="connsiteX3-7" y="connsiteY3-8"/>
                  </a:cxn>
                </a:cxnLst>
                <a:rect l="l" t="t" r="r" b="b"/>
                <a:pathLst>
                  <a:path w="10226" h="10000">
                    <a:moveTo>
                      <a:pt x="0" y="5972"/>
                    </a:moveTo>
                    <a:cubicBezTo>
                      <a:pt x="233" y="8189"/>
                      <a:pt x="2952" y="8514"/>
                      <a:pt x="4451" y="10000"/>
                    </a:cubicBezTo>
                    <a:cubicBezTo>
                      <a:pt x="6234" y="7429"/>
                      <a:pt x="8288" y="5023"/>
                      <a:pt x="10226" y="2547"/>
                    </a:cubicBezTo>
                    <a:cubicBezTo>
                      <a:pt x="9192" y="766"/>
                      <a:pt x="7074" y="-154"/>
                      <a:pt x="4903" y="22"/>
                    </a:cubicBezTo>
                  </a:path>
                </a:pathLst>
              </a:custGeom>
              <a:grpFill/>
              <a:ln>
                <a:noFill/>
              </a:ln>
            </p:spPr>
            <p:txBody>
              <a:bodyPr/>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lt"/>
                  <a:ea typeface="+mn-ea"/>
                  <a:cs typeface="+mn-ea"/>
                  <a:sym typeface="+mn-lt"/>
                </a:endParaRPr>
              </a:p>
            </p:txBody>
          </p:sp>
        </p:grpSp>
        <p:sp>
          <p:nvSpPr>
            <p:cNvPr id="67" name="圆角矩形 66"/>
            <p:cNvSpPr/>
            <p:nvPr/>
          </p:nvSpPr>
          <p:spPr>
            <a:xfrm>
              <a:off x="1690640" y="1578705"/>
              <a:ext cx="1206296" cy="971023"/>
            </a:xfrm>
            <a:prstGeom prst="roundRect">
              <a:avLst>
                <a:gd name="adj" fmla="val 110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lt1"/>
                </a:solidFill>
                <a:effectLst/>
                <a:uLnTx/>
                <a:uFillTx/>
                <a:latin typeface="+mn-lt"/>
                <a:ea typeface="+mn-ea"/>
                <a:cs typeface="+mn-ea"/>
                <a:sym typeface="+mn-lt"/>
              </a:endParaRPr>
            </a:p>
          </p:txBody>
        </p:sp>
        <p:sp>
          <p:nvSpPr>
            <p:cNvPr id="68" name="圆角矩形 67"/>
            <p:cNvSpPr/>
            <p:nvPr/>
          </p:nvSpPr>
          <p:spPr>
            <a:xfrm rot="1046250">
              <a:off x="1934991" y="996091"/>
              <a:ext cx="782547" cy="628130"/>
            </a:xfrm>
            <a:prstGeom prst="roundRect">
              <a:avLst>
                <a:gd name="adj" fmla="val 110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lt1"/>
                </a:solidFill>
                <a:effectLst/>
                <a:uLnTx/>
                <a:uFillTx/>
                <a:latin typeface="+mn-lt"/>
                <a:ea typeface="+mn-ea"/>
                <a:cs typeface="+mn-ea"/>
                <a:sym typeface="+mn-lt"/>
              </a:endParaRPr>
            </a:p>
          </p:txBody>
        </p:sp>
        <p:sp>
          <p:nvSpPr>
            <p:cNvPr id="69" name="文本框 24"/>
            <p:cNvSpPr txBox="1"/>
            <p:nvPr/>
          </p:nvSpPr>
          <p:spPr>
            <a:xfrm rot="908242">
              <a:off x="1956644" y="732093"/>
              <a:ext cx="828942" cy="1057202"/>
            </a:xfrm>
            <a:prstGeom prst="rect">
              <a:avLst/>
            </a:prstGeom>
            <a:noFill/>
          </p:spPr>
          <p:txBody>
            <a:bodyPr wrap="none">
              <a:spAutoFit/>
            </a:bodyPr>
            <a:lstStyle/>
            <a:p>
              <a:pPr marR="0" defTabSz="1097280" fontAlgn="auto">
                <a:spcBef>
                  <a:spcPts val="0"/>
                </a:spcBef>
                <a:spcAft>
                  <a:spcPts val="0"/>
                </a:spcAft>
                <a:buClrTx/>
                <a:buSzTx/>
                <a:buFontTx/>
                <a:buNone/>
                <a:defRPr/>
              </a:pPr>
              <a:r>
                <a:rPr kumimoji="0" lang="en-US" altLang="zh-CN" sz="3000"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ea"/>
                  <a:sym typeface="+mn-lt"/>
                </a:rPr>
                <a:t>A</a:t>
              </a:r>
              <a:endParaRPr kumimoji="0" lang="zh-CN" altLang="en-US" sz="3000"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
          <p:nvSpPr>
            <p:cNvPr id="70" name="文本框 25"/>
            <p:cNvSpPr txBox="1"/>
            <p:nvPr/>
          </p:nvSpPr>
          <p:spPr>
            <a:xfrm>
              <a:off x="1919527" y="1199398"/>
              <a:ext cx="810383" cy="1704146"/>
            </a:xfrm>
            <a:prstGeom prst="rect">
              <a:avLst/>
            </a:prstGeom>
            <a:noFill/>
          </p:spPr>
          <p:txBody>
            <a:bodyPr>
              <a:spAutoFit/>
            </a:bodyPr>
            <a:lstStyle/>
            <a:p>
              <a:pPr marR="0" defTabSz="1097280" fontAlgn="auto">
                <a:spcBef>
                  <a:spcPts val="0"/>
                </a:spcBef>
                <a:spcAft>
                  <a:spcPts val="0"/>
                </a:spcAft>
                <a:buClrTx/>
                <a:buSzTx/>
                <a:buFontTx/>
                <a:buNone/>
                <a:defRPr/>
              </a:pPr>
              <a:r>
                <a:rPr kumimoji="0" lang="en-US" altLang="zh-CN" sz="5200"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ea"/>
                  <a:sym typeface="+mn-lt"/>
                </a:rPr>
                <a:t>B</a:t>
              </a:r>
              <a:endParaRPr kumimoji="0" lang="zh-CN" altLang="en-US" sz="5200"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
          <p:nvSpPr>
            <p:cNvPr id="71" name="圆角矩形 70"/>
            <p:cNvSpPr/>
            <p:nvPr/>
          </p:nvSpPr>
          <p:spPr>
            <a:xfrm rot="20277632">
              <a:off x="1548359" y="1205467"/>
              <a:ext cx="618613" cy="497649"/>
            </a:xfrm>
            <a:prstGeom prst="roundRect">
              <a:avLst>
                <a:gd name="adj" fmla="val 110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lt1"/>
                </a:solidFill>
                <a:effectLst/>
                <a:uLnTx/>
                <a:uFillTx/>
                <a:latin typeface="+mn-lt"/>
                <a:ea typeface="+mn-ea"/>
                <a:cs typeface="+mn-ea"/>
                <a:sym typeface="+mn-lt"/>
              </a:endParaRPr>
            </a:p>
          </p:txBody>
        </p:sp>
        <p:sp>
          <p:nvSpPr>
            <p:cNvPr id="72" name="文本框 24"/>
            <p:cNvSpPr txBox="1"/>
            <p:nvPr/>
          </p:nvSpPr>
          <p:spPr>
            <a:xfrm rot="20139624">
              <a:off x="1396798" y="1035538"/>
              <a:ext cx="663154" cy="762253"/>
            </a:xfrm>
            <a:prstGeom prst="rect">
              <a:avLst/>
            </a:prstGeom>
            <a:noFill/>
          </p:spPr>
          <p:txBody>
            <a:bodyPr wrap="none">
              <a:spAutoFit/>
            </a:bodyPr>
            <a:lstStyle/>
            <a:p>
              <a:pPr marR="0" defTabSz="1097280" fontAlgn="auto">
                <a:spcBef>
                  <a:spcPts val="0"/>
                </a:spcBef>
                <a:spcAft>
                  <a:spcPts val="0"/>
                </a:spcAft>
                <a:buClrTx/>
                <a:buSzTx/>
                <a:buFontTx/>
                <a:buNone/>
                <a:defRPr/>
              </a:pPr>
              <a:r>
                <a:rPr kumimoji="0" lang="en-US" altLang="zh-CN" sz="2000"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ea"/>
                  <a:sym typeface="+mn-lt"/>
                </a:rPr>
                <a:t>C</a:t>
              </a:r>
              <a:endParaRPr kumimoji="0" lang="zh-CN" altLang="en-US" sz="2000" kern="1200" cap="none" spc="0" normalizeH="0" baseline="0" noProof="0" dirty="0">
                <a:solidFill>
                  <a:schemeClr val="bg1"/>
                </a:solidFill>
                <a:effectLst>
                  <a:outerShdw blurRad="38100" dist="38100" dir="2700000" algn="tl">
                    <a:srgbClr val="000000">
                      <a:alpha val="43137"/>
                    </a:srgbClr>
                  </a:outerShdw>
                </a:effectLst>
                <a:latin typeface="+mn-lt"/>
                <a:ea typeface="+mn-ea"/>
                <a:cs typeface="+mn-ea"/>
                <a:sym typeface="+mn-lt"/>
              </a:endParaRPr>
            </a:p>
          </p:txBody>
        </p:sp>
      </p:grpSp>
    </p:spTree>
  </p:cSld>
  <p:clrMapOvr>
    <a:masterClrMapping/>
  </p:clrMapOvr>
  <p:transition spd="slow" advClick="0">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Microbiological</a:t>
            </a:r>
            <a:r>
              <a:rPr lang="zh-CN" altLang="en-US" dirty="0"/>
              <a:t> </a:t>
            </a:r>
            <a:r>
              <a:rPr lang="en-US" dirty="0"/>
              <a:t>Risk Control </a:t>
            </a:r>
          </a:p>
        </p:txBody>
      </p:sp>
      <p:pic>
        <p:nvPicPr>
          <p:cNvPr id="12" name="图片 11" descr="徽标&#10;&#10;描述已自动生成"/>
          <p:cNvPicPr>
            <a:picLocks noChangeAspect="1"/>
          </p:cNvPicPr>
          <p:nvPr/>
        </p:nvPicPr>
        <p:blipFill>
          <a:blip r:embed="rId3"/>
          <a:stretch>
            <a:fillRect/>
          </a:stretch>
        </p:blipFill>
        <p:spPr>
          <a:xfrm>
            <a:off x="11053393" y="27810"/>
            <a:ext cx="1138607" cy="924583"/>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l="18549" t="33609" r="29158" b="25773"/>
          <a:stretch>
            <a:fillRect/>
          </a:stretch>
        </p:blipFill>
        <p:spPr bwMode="auto">
          <a:xfrm>
            <a:off x="8324179" y="1749116"/>
            <a:ext cx="2758190" cy="1382994"/>
          </a:xfrm>
          <a:prstGeom prst="rect">
            <a:avLst/>
          </a:prstGeom>
          <a:noFill/>
          <a:ln>
            <a:noFill/>
          </a:ln>
        </p:spPr>
      </p:pic>
      <p:sp>
        <p:nvSpPr>
          <p:cNvPr id="3" name="文本框 2"/>
          <p:cNvSpPr txBox="1"/>
          <p:nvPr/>
        </p:nvSpPr>
        <p:spPr>
          <a:xfrm>
            <a:off x="538926" y="1652790"/>
            <a:ext cx="7599234" cy="5076295"/>
          </a:xfrm>
          <a:prstGeom prst="rect">
            <a:avLst/>
          </a:prstGeom>
          <a:noFill/>
        </p:spPr>
        <p:txBody>
          <a:bodyPr wrap="square" rtlCol="0">
            <a:noAutofit/>
          </a:bodyPr>
          <a:lstStyle/>
          <a:p>
            <a:pPr marL="457200" indent="-457200" algn="just">
              <a:spcBef>
                <a:spcPts val="600"/>
              </a:spcBef>
              <a:spcAft>
                <a:spcPts val="600"/>
              </a:spcAft>
              <a:buFont typeface="Wingdings" panose="05000000000000000000" pitchFamily="2" charset="2"/>
              <a:buChar char="Ø"/>
            </a:pPr>
            <a:r>
              <a:rPr kumimoji="1" lang="en-US" altLang="zh-CN" sz="2800" dirty="0">
                <a:latin typeface="+mj-ea"/>
                <a:ea typeface="+mj-ea"/>
              </a:rPr>
              <a:t>Data</a:t>
            </a:r>
            <a:r>
              <a:rPr kumimoji="1" lang="zh-CN" altLang="en-US" sz="2800" dirty="0">
                <a:latin typeface="+mj-ea"/>
                <a:ea typeface="+mj-ea"/>
              </a:rPr>
              <a:t> </a:t>
            </a:r>
            <a:r>
              <a:rPr kumimoji="1" lang="en-US" altLang="zh-CN" sz="2800" dirty="0">
                <a:latin typeface="+mj-ea"/>
                <a:ea typeface="+mj-ea"/>
              </a:rPr>
              <a:t>collection(</a:t>
            </a:r>
            <a:r>
              <a:rPr kumimoji="1" lang="zh-CN" altLang="en-US" sz="2800" dirty="0">
                <a:latin typeface="+mj-ea"/>
                <a:ea typeface="+mj-ea"/>
              </a:rPr>
              <a:t> </a:t>
            </a:r>
            <a:r>
              <a:rPr kumimoji="1" lang="en-US" altLang="zh-CN" sz="2800" dirty="0">
                <a:latin typeface="+mj-ea"/>
                <a:ea typeface="+mj-ea"/>
              </a:rPr>
              <a:t>Microbiological</a:t>
            </a:r>
            <a:r>
              <a:rPr kumimoji="1" lang="zh-CN" altLang="en-US" sz="2800" dirty="0">
                <a:latin typeface="+mj-ea"/>
                <a:ea typeface="+mj-ea"/>
              </a:rPr>
              <a:t> </a:t>
            </a:r>
            <a:r>
              <a:rPr kumimoji="1" lang="en-US" altLang="zh-CN" sz="2800" dirty="0" err="1">
                <a:latin typeface="+mj-ea"/>
                <a:ea typeface="+mj-ea"/>
              </a:rPr>
              <a:t>contaminats</a:t>
            </a:r>
            <a:r>
              <a:rPr kumimoji="1" lang="zh-CN" altLang="en-US" sz="2800" dirty="0">
                <a:latin typeface="+mj-ea"/>
                <a:ea typeface="+mj-ea"/>
              </a:rPr>
              <a:t> </a:t>
            </a:r>
            <a:r>
              <a:rPr kumimoji="1" lang="en-US" altLang="zh-CN" sz="2800" dirty="0">
                <a:latin typeface="+mj-ea"/>
                <a:ea typeface="+mj-ea"/>
              </a:rPr>
              <a:t>surveillance</a:t>
            </a:r>
            <a:r>
              <a:rPr kumimoji="1" lang="zh-CN" altLang="en-US" sz="2800" dirty="0">
                <a:latin typeface="+mj-ea"/>
                <a:ea typeface="+mj-ea"/>
              </a:rPr>
              <a:t> </a:t>
            </a:r>
            <a:r>
              <a:rPr kumimoji="1" lang="en-US" altLang="zh-CN" sz="2800" dirty="0">
                <a:latin typeface="+mj-ea"/>
                <a:ea typeface="+mj-ea"/>
              </a:rPr>
              <a:t>system)</a:t>
            </a:r>
            <a:endParaRPr lang="en-US" altLang="zh-CN" sz="2800" dirty="0">
              <a:latin typeface="+mj-ea"/>
              <a:ea typeface="+mj-ea"/>
            </a:endParaRPr>
          </a:p>
          <a:p>
            <a:pPr marL="342900" indent="-342900" algn="just">
              <a:spcBef>
                <a:spcPts val="600"/>
              </a:spcBef>
              <a:spcAft>
                <a:spcPts val="600"/>
              </a:spcAft>
              <a:buFont typeface="Arial" panose="020B0604020202020204" pitchFamily="34" charset="0"/>
              <a:buChar char="•"/>
            </a:pPr>
            <a:r>
              <a:rPr lang="en-GB" altLang="zh-CN" sz="2400" b="1" dirty="0">
                <a:solidFill>
                  <a:srgbClr val="C00000"/>
                </a:solidFill>
              </a:rPr>
              <a:t>Viruses, </a:t>
            </a:r>
            <a:r>
              <a:rPr lang="en-US" altLang="zh-CN" sz="2400" b="1" dirty="0">
                <a:solidFill>
                  <a:srgbClr val="C00000"/>
                </a:solidFill>
              </a:rPr>
              <a:t>B</a:t>
            </a:r>
            <a:r>
              <a:rPr lang="en-GB" altLang="zh-CN" sz="2400" b="1" dirty="0" err="1">
                <a:solidFill>
                  <a:srgbClr val="C00000"/>
                </a:solidFill>
              </a:rPr>
              <a:t>acteria</a:t>
            </a:r>
            <a:r>
              <a:rPr lang="en-GB" altLang="zh-CN" sz="2400" b="1" dirty="0">
                <a:solidFill>
                  <a:srgbClr val="C00000"/>
                </a:solidFill>
              </a:rPr>
              <a:t>,</a:t>
            </a:r>
            <a:r>
              <a:rPr lang="en-GB" altLang="zh-CN" sz="2000" dirty="0"/>
              <a:t> and </a:t>
            </a:r>
            <a:r>
              <a:rPr lang="en-US" altLang="zh-CN" sz="2400" b="1" dirty="0">
                <a:solidFill>
                  <a:srgbClr val="C00000"/>
                </a:solidFill>
              </a:rPr>
              <a:t>F</a:t>
            </a:r>
            <a:r>
              <a:rPr lang="en-GB" altLang="zh-CN" sz="2400" b="1" dirty="0" err="1">
                <a:solidFill>
                  <a:srgbClr val="C00000"/>
                </a:solidFill>
              </a:rPr>
              <a:t>ungi</a:t>
            </a:r>
            <a:r>
              <a:rPr lang="en-GB" altLang="zh-CN" sz="2400" b="1" dirty="0">
                <a:solidFill>
                  <a:srgbClr val="C00000"/>
                </a:solidFill>
              </a:rPr>
              <a:t> </a:t>
            </a:r>
            <a:r>
              <a:rPr lang="en-GB" altLang="zh-CN" sz="2000" dirty="0"/>
              <a:t>have been included as targets for monitoring, along with </a:t>
            </a:r>
            <a:r>
              <a:rPr lang="en-GB" altLang="zh-CN" sz="2400" b="1" dirty="0">
                <a:solidFill>
                  <a:srgbClr val="C00000"/>
                </a:solidFill>
              </a:rPr>
              <a:t>antimicrobial resistance</a:t>
            </a:r>
            <a:r>
              <a:rPr lang="en-GB" altLang="zh-CN" sz="2000" dirty="0"/>
              <a:t>.</a:t>
            </a:r>
          </a:p>
          <a:p>
            <a:pPr marL="457200" indent="-457200" algn="just">
              <a:spcBef>
                <a:spcPts val="600"/>
              </a:spcBef>
              <a:spcAft>
                <a:spcPts val="600"/>
              </a:spcAft>
              <a:buFont typeface="Wingdings" panose="05000000000000000000" pitchFamily="2" charset="2"/>
              <a:buChar char="Ø"/>
            </a:pPr>
            <a:r>
              <a:rPr kumimoji="1" lang="en-US" altLang="zh-CN" sz="2800" dirty="0">
                <a:latin typeface="+mj-ea"/>
                <a:ea typeface="+mj-ea"/>
              </a:rPr>
              <a:t>Risk</a:t>
            </a:r>
            <a:r>
              <a:rPr kumimoji="1" lang="zh-CN" altLang="en-US" sz="2800" dirty="0">
                <a:latin typeface="+mj-ea"/>
                <a:ea typeface="+mj-ea"/>
              </a:rPr>
              <a:t> </a:t>
            </a:r>
            <a:r>
              <a:rPr kumimoji="1" lang="en-US" altLang="zh-CN" sz="2800" dirty="0">
                <a:latin typeface="+mj-ea"/>
                <a:ea typeface="+mj-ea"/>
              </a:rPr>
              <a:t>assessment</a:t>
            </a:r>
          </a:p>
          <a:p>
            <a:pPr marL="342900" indent="-342900" algn="just">
              <a:spcBef>
                <a:spcPts val="600"/>
              </a:spcBef>
              <a:spcAft>
                <a:spcPts val="600"/>
              </a:spcAft>
              <a:buFont typeface="Arial" panose="020B0604020202020204" pitchFamily="34" charset="0"/>
              <a:buChar char="•"/>
            </a:pPr>
            <a:r>
              <a:rPr kumimoji="1" lang="en-US" altLang="zh-CN" sz="2000" dirty="0">
                <a:latin typeface="+mj-ea"/>
                <a:ea typeface="+mj-ea"/>
              </a:rPr>
              <a:t>National risk assessment reports about important foodborne pathogens (more than 20 items ) were published</a:t>
            </a:r>
            <a:r>
              <a:rPr kumimoji="1" lang="zh-CN" altLang="en-US" sz="2000" dirty="0">
                <a:latin typeface="+mj-ea"/>
                <a:ea typeface="+mj-ea"/>
              </a:rPr>
              <a:t>。</a:t>
            </a:r>
            <a:r>
              <a:rPr kumimoji="1" lang="en-US" altLang="zh-CN" sz="2000" dirty="0">
                <a:latin typeface="+mj-ea"/>
                <a:ea typeface="+mj-ea"/>
              </a:rPr>
              <a:t>.</a:t>
            </a:r>
          </a:p>
          <a:p>
            <a:pPr marL="457200" indent="-457200" algn="just">
              <a:spcBef>
                <a:spcPts val="600"/>
              </a:spcBef>
              <a:spcAft>
                <a:spcPts val="600"/>
              </a:spcAft>
              <a:buFont typeface="Wingdings" panose="05000000000000000000" pitchFamily="2" charset="2"/>
              <a:buChar char="Ø"/>
            </a:pPr>
            <a:r>
              <a:rPr kumimoji="1" lang="en-US" altLang="zh-CN" sz="2800" dirty="0">
                <a:latin typeface="+mj-ea"/>
                <a:ea typeface="+mj-ea"/>
              </a:rPr>
              <a:t>Standard</a:t>
            </a:r>
            <a:r>
              <a:rPr kumimoji="1" lang="zh-CN" altLang="en-US" sz="2800" dirty="0">
                <a:latin typeface="+mj-ea"/>
                <a:ea typeface="+mj-ea"/>
              </a:rPr>
              <a:t> </a:t>
            </a:r>
            <a:r>
              <a:rPr kumimoji="1" lang="en-US" altLang="zh-CN" sz="2800" dirty="0">
                <a:latin typeface="+mj-ea"/>
                <a:ea typeface="+mj-ea"/>
              </a:rPr>
              <a:t>published</a:t>
            </a:r>
          </a:p>
          <a:p>
            <a:pPr marL="342900" indent="-342900" algn="just">
              <a:spcBef>
                <a:spcPts val="600"/>
              </a:spcBef>
              <a:spcAft>
                <a:spcPts val="600"/>
              </a:spcAft>
              <a:buFont typeface="Arial" panose="020B0604020202020204" pitchFamily="34" charset="0"/>
              <a:buChar char="•"/>
            </a:pPr>
            <a:r>
              <a:rPr kumimoji="1" lang="en-US" altLang="zh-CN" sz="2000" dirty="0">
                <a:latin typeface="+mj-lt"/>
                <a:ea typeface="+mj-ea"/>
              </a:rPr>
              <a:t>National</a:t>
            </a:r>
            <a:r>
              <a:rPr kumimoji="1" lang="zh-CN" altLang="en-US" sz="2000" dirty="0">
                <a:latin typeface="+mj-lt"/>
                <a:ea typeface="+mj-ea"/>
              </a:rPr>
              <a:t> </a:t>
            </a:r>
            <a:r>
              <a:rPr kumimoji="1" lang="en-US" altLang="zh-CN" sz="2000" dirty="0">
                <a:latin typeface="+mj-lt"/>
                <a:ea typeface="+mj-ea"/>
              </a:rPr>
              <a:t>standard</a:t>
            </a:r>
            <a:r>
              <a:rPr kumimoji="1" lang="zh-CN" altLang="en-US" sz="2000" dirty="0">
                <a:latin typeface="+mj-lt"/>
                <a:ea typeface="+mj-ea"/>
              </a:rPr>
              <a:t> </a:t>
            </a:r>
            <a:r>
              <a:rPr kumimoji="1" lang="en-US" altLang="zh-CN" sz="2000" dirty="0">
                <a:latin typeface="+mj-lt"/>
                <a:ea typeface="+mj-ea"/>
              </a:rPr>
              <a:t>of</a:t>
            </a:r>
            <a:r>
              <a:rPr kumimoji="1" lang="zh-CN" altLang="en-US" sz="2000" dirty="0">
                <a:latin typeface="+mj-lt"/>
                <a:ea typeface="+mj-ea"/>
              </a:rPr>
              <a:t> “</a:t>
            </a:r>
            <a:r>
              <a:rPr lang="en-GB" altLang="zh-CN" sz="2000" dirty="0">
                <a:latin typeface="+mj-lt"/>
              </a:rPr>
              <a:t>Limits of Pathogenic Microorganisms in Prepackaged Foods</a:t>
            </a:r>
            <a:r>
              <a:rPr lang="en-US" altLang="zh-CN" sz="2000" dirty="0">
                <a:latin typeface="+mj-lt"/>
              </a:rPr>
              <a:t>”,</a:t>
            </a:r>
            <a:r>
              <a:rPr lang="zh-CN" altLang="en-US" sz="2000" dirty="0">
                <a:latin typeface="+mj-lt"/>
              </a:rPr>
              <a:t> </a:t>
            </a:r>
            <a:r>
              <a:rPr lang="en-US" altLang="zh-CN" sz="2000" dirty="0">
                <a:latin typeface="+mj-lt"/>
              </a:rPr>
              <a:t>and</a:t>
            </a:r>
            <a:r>
              <a:rPr lang="zh-CN" altLang="en-US" sz="2000" dirty="0">
                <a:latin typeface="+mj-lt"/>
              </a:rPr>
              <a:t> </a:t>
            </a:r>
            <a:r>
              <a:rPr lang="en-US" altLang="zh-CN" sz="2000" dirty="0">
                <a:latin typeface="+mj-lt"/>
              </a:rPr>
              <a:t>“</a:t>
            </a:r>
            <a:r>
              <a:rPr lang="en-GB" altLang="zh-CN" sz="2000" dirty="0">
                <a:latin typeface="+mj-lt"/>
              </a:rPr>
              <a:t>General Hygiene</a:t>
            </a:r>
            <a:r>
              <a:rPr lang="en-US" altLang="en-GB" sz="2000" dirty="0">
                <a:latin typeface="+mj-lt"/>
              </a:rPr>
              <a:t> Practices</a:t>
            </a:r>
            <a:r>
              <a:rPr lang="en-GB" altLang="zh-CN" sz="2000" dirty="0">
                <a:latin typeface="+mj-lt"/>
              </a:rPr>
              <a:t> for Food Production</a:t>
            </a:r>
            <a:r>
              <a:rPr lang="en-US" altLang="zh-CN" sz="2000" dirty="0">
                <a:latin typeface="+mj-lt"/>
              </a:rPr>
              <a:t>” were</a:t>
            </a:r>
            <a:r>
              <a:rPr lang="zh-CN" altLang="en-US" sz="2000" dirty="0">
                <a:latin typeface="+mj-lt"/>
              </a:rPr>
              <a:t> </a:t>
            </a:r>
            <a:r>
              <a:rPr lang="en-US" altLang="zh-CN" sz="2000" dirty="0">
                <a:latin typeface="+mj-lt"/>
              </a:rPr>
              <a:t>published.</a:t>
            </a:r>
            <a:endParaRPr lang="en-US" altLang="zh-CN" sz="1200" kern="100" dirty="0">
              <a:latin typeface="黑体" panose="02010609060101010101" pitchFamily="49" charset="-122"/>
              <a:ea typeface="黑体" panose="02010609060101010101" pitchFamily="49" charset="-122"/>
              <a:cs typeface="宋体" panose="02010600030101010101" pitchFamily="2" charset="-122"/>
            </a:endParaRPr>
          </a:p>
          <a:p>
            <a:pPr marL="171450" indent="-171450">
              <a:spcBef>
                <a:spcPts val="1200"/>
              </a:spcBef>
              <a:spcAft>
                <a:spcPts val="1200"/>
              </a:spcAft>
              <a:buFont typeface="Wingdings" panose="05000000000000000000" pitchFamily="2" charset="2"/>
              <a:buChar char="Ø"/>
            </a:pPr>
            <a:endParaRPr lang="zh-CN" altLang="zh-CN" sz="1200" kern="100" dirty="0">
              <a:effectLst/>
              <a:latin typeface="黑体" panose="02010609060101010101" pitchFamily="49" charset="-122"/>
              <a:ea typeface="黑体" panose="02010609060101010101" pitchFamily="49" charset="-122"/>
              <a:cs typeface="宋体" panose="02010600030101010101" pitchFamily="2" charset="-122"/>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a:spcBef>
                <a:spcPts val="1200"/>
              </a:spcBef>
              <a:spcAft>
                <a:spcPts val="1200"/>
              </a:spcAft>
            </a:pPr>
            <a:endParaRPr kumimoji="1" lang="en-US" altLang="zh-CN" sz="2000" dirty="0">
              <a:latin typeface="+mj-lt"/>
            </a:endParaRPr>
          </a:p>
        </p:txBody>
      </p:sp>
      <p:pic>
        <p:nvPicPr>
          <p:cNvPr id="19" name="图片 18" descr="图形用户界面, 文本&#10;&#10;描述已自动生成"/>
          <p:cNvPicPr>
            <a:picLocks noChangeAspect="1"/>
          </p:cNvPicPr>
          <p:nvPr/>
        </p:nvPicPr>
        <p:blipFill>
          <a:blip r:embed="rId5"/>
          <a:stretch>
            <a:fillRect/>
          </a:stretch>
        </p:blipFill>
        <p:spPr>
          <a:xfrm>
            <a:off x="8003196" y="3251146"/>
            <a:ext cx="3619500" cy="1308100"/>
          </a:xfrm>
          <a:prstGeom prst="rect">
            <a:avLst/>
          </a:prstGeom>
        </p:spPr>
      </p:pic>
      <p:pic>
        <p:nvPicPr>
          <p:cNvPr id="28" name="图片 27" descr="图形用户界面, 文本, 电子邮件&#10;&#10;描述已自动生成"/>
          <p:cNvPicPr>
            <a:picLocks noChangeAspect="1"/>
          </p:cNvPicPr>
          <p:nvPr/>
        </p:nvPicPr>
        <p:blipFill>
          <a:blip r:embed="rId6"/>
          <a:stretch>
            <a:fillRect/>
          </a:stretch>
        </p:blipFill>
        <p:spPr>
          <a:xfrm>
            <a:off x="8323580" y="4903470"/>
            <a:ext cx="3679825" cy="1701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41248" y="329328"/>
            <a:ext cx="10445496" cy="1179576"/>
          </a:xfrm>
          <a:prstGeom prst="rect">
            <a:avLst/>
          </a:prstGeom>
        </p:spPr>
        <p:txBody>
          <a:bodyPr vert="horz" lIns="91440" tIns="45720" rIns="91440" bIns="45720" rtlCol="0" anchor="b">
            <a:noAutofit/>
          </a:bodyPr>
          <a:lstStyle>
            <a:lvl1pPr>
              <a:lnSpc>
                <a:spcPct val="90000"/>
              </a:lnSpc>
              <a:spcBef>
                <a:spcPct val="0"/>
              </a:spcBef>
              <a:buNone/>
              <a:defRPr sz="4400" b="1">
                <a:latin typeface="+mj-lt"/>
                <a:ea typeface="+mj-ea"/>
                <a:cs typeface="+mj-cs"/>
              </a:defRPr>
            </a:lvl1pPr>
          </a:lstStyle>
          <a:p>
            <a:r>
              <a:rPr lang="en-US" altLang="zh-CN" dirty="0">
                <a:latin typeface="+mj-ea"/>
              </a:rPr>
              <a:t>Microbiological</a:t>
            </a:r>
            <a:r>
              <a:rPr lang="zh-CN" altLang="en-US" dirty="0">
                <a:latin typeface="+mj-ea"/>
              </a:rPr>
              <a:t> </a:t>
            </a:r>
            <a:r>
              <a:rPr lang="en-US" altLang="zh-CN" dirty="0">
                <a:latin typeface="+mj-ea"/>
              </a:rPr>
              <a:t>Risk Control</a:t>
            </a:r>
          </a:p>
          <a:p>
            <a:pPr algn="r"/>
            <a:r>
              <a:rPr lang="en-US" altLang="zh-CN" sz="2400" dirty="0"/>
              <a:t>-Q</a:t>
            </a:r>
            <a:r>
              <a:rPr lang="en-GB" altLang="zh-CN" sz="2400" dirty="0" err="1"/>
              <a:t>uantitative</a:t>
            </a:r>
            <a:r>
              <a:rPr lang="en-GB" altLang="zh-CN" sz="2400" dirty="0"/>
              <a:t> risk assessment of </a:t>
            </a:r>
            <a:r>
              <a:rPr lang="en-GB" altLang="zh-CN" sz="2400" i="1" dirty="0"/>
              <a:t>Listeria monocytogenes</a:t>
            </a:r>
          </a:p>
        </p:txBody>
      </p:sp>
      <p:pic>
        <p:nvPicPr>
          <p:cNvPr id="12" name="图片 11" descr="徽标&#10;&#10;描述已自动生成"/>
          <p:cNvPicPr>
            <a:picLocks noChangeAspect="1"/>
          </p:cNvPicPr>
          <p:nvPr/>
        </p:nvPicPr>
        <p:blipFill>
          <a:blip r:embed="rId3"/>
          <a:stretch>
            <a:fillRect/>
          </a:stretch>
        </p:blipFill>
        <p:spPr>
          <a:xfrm>
            <a:off x="11053393" y="27810"/>
            <a:ext cx="1138607" cy="924583"/>
          </a:xfrm>
          <a:prstGeom prst="rect">
            <a:avLst/>
          </a:prstGeom>
        </p:spPr>
      </p:pic>
      <p:sp>
        <p:nvSpPr>
          <p:cNvPr id="8" name="文本框 7"/>
          <p:cNvSpPr txBox="1"/>
          <p:nvPr/>
        </p:nvSpPr>
        <p:spPr>
          <a:xfrm>
            <a:off x="676086" y="1715590"/>
            <a:ext cx="11211114" cy="1179576"/>
          </a:xfrm>
          <a:prstGeom prst="rect">
            <a:avLst/>
          </a:prstGeom>
          <a:noFill/>
        </p:spPr>
        <p:txBody>
          <a:bodyPr wrap="square" rtlCol="0">
            <a:noAutofit/>
          </a:bodyPr>
          <a:lstStyle/>
          <a:p>
            <a:pPr marL="342900" indent="-342900">
              <a:spcBef>
                <a:spcPts val="600"/>
              </a:spcBef>
              <a:spcAft>
                <a:spcPts val="600"/>
              </a:spcAft>
              <a:buFont typeface="Wingdings" panose="05000000000000000000" pitchFamily="2" charset="2"/>
              <a:buChar char="Ø"/>
            </a:pPr>
            <a:r>
              <a:rPr lang="en-US" altLang="en-GB" sz="2000" dirty="0"/>
              <a:t>Conducted t</a:t>
            </a:r>
            <a:r>
              <a:rPr lang="en-GB" altLang="zh-CN" sz="2000" dirty="0"/>
              <a:t>he quantitative risk assessment of </a:t>
            </a:r>
            <a:r>
              <a:rPr lang="en-GB" altLang="zh-CN" sz="2000" i="1" dirty="0"/>
              <a:t>Listeria monocytogenes </a:t>
            </a:r>
            <a:r>
              <a:rPr lang="en-GB" altLang="zh-CN" sz="2000" dirty="0"/>
              <a:t>in fresh pork, cooked meat products, fermented meat products, and ready-to-eat/raw salmon.</a:t>
            </a:r>
            <a:endParaRPr lang="en-US" altLang="zh-CN" sz="2000" dirty="0"/>
          </a:p>
          <a:p>
            <a:pPr>
              <a:spcBef>
                <a:spcPts val="600"/>
              </a:spcBef>
              <a:spcAft>
                <a:spcPts val="600"/>
              </a:spcAft>
            </a:pPr>
            <a:endParaRPr lang="en-GB" altLang="zh-CN" sz="2000" dirty="0"/>
          </a:p>
          <a:p>
            <a:pPr>
              <a:spcBef>
                <a:spcPts val="600"/>
              </a:spcBef>
              <a:spcAft>
                <a:spcPts val="600"/>
              </a:spcAft>
            </a:pPr>
            <a:r>
              <a:rPr lang="en-GB" altLang="zh-CN" sz="2000" dirty="0"/>
              <a:t> </a:t>
            </a:r>
            <a:endParaRPr kumimoji="1" lang="en-US" altLang="zh-CN" sz="2000" dirty="0">
              <a:latin typeface="+mj-lt"/>
            </a:endParaRPr>
          </a:p>
        </p:txBody>
      </p:sp>
      <p:pic>
        <p:nvPicPr>
          <p:cNvPr id="10" name="图片 9"/>
          <p:cNvPicPr>
            <a:picLocks noChangeAspect="1"/>
          </p:cNvPicPr>
          <p:nvPr/>
        </p:nvPicPr>
        <p:blipFill>
          <a:blip r:embed="rId4"/>
          <a:srcRect t="42652"/>
          <a:stretch>
            <a:fillRect/>
          </a:stretch>
        </p:blipFill>
        <p:spPr>
          <a:xfrm>
            <a:off x="2902118" y="2888572"/>
            <a:ext cx="5898774" cy="1539582"/>
          </a:xfrm>
          <a:prstGeom prst="rect">
            <a:avLst/>
          </a:prstGeom>
          <a:ln>
            <a:solidFill>
              <a:schemeClr val="accent1"/>
            </a:solidFill>
          </a:ln>
        </p:spPr>
      </p:pic>
      <p:sp>
        <p:nvSpPr>
          <p:cNvPr id="14" name="文本框 13"/>
          <p:cNvSpPr txBox="1"/>
          <p:nvPr/>
        </p:nvSpPr>
        <p:spPr>
          <a:xfrm>
            <a:off x="486192" y="4584775"/>
            <a:ext cx="11211114" cy="931998"/>
          </a:xfrm>
          <a:prstGeom prst="rect">
            <a:avLst/>
          </a:prstGeom>
          <a:noFill/>
        </p:spPr>
        <p:txBody>
          <a:bodyPr wrap="square" rtlCol="0">
            <a:noAutofit/>
          </a:bodyPr>
          <a:lstStyle/>
          <a:p>
            <a:pPr marL="342900" indent="-342900">
              <a:spcBef>
                <a:spcPts val="600"/>
              </a:spcBef>
              <a:spcAft>
                <a:spcPts val="600"/>
              </a:spcAft>
              <a:buFont typeface="Wingdings" panose="05000000000000000000" pitchFamily="2" charset="2"/>
              <a:buChar char="Ø"/>
            </a:pPr>
            <a:r>
              <a:rPr lang="en-US" altLang="zh-CN" sz="2000" dirty="0"/>
              <a:t>Developed Risk</a:t>
            </a:r>
            <a:r>
              <a:rPr lang="zh-CN" altLang="en-US" sz="2000" dirty="0"/>
              <a:t> </a:t>
            </a:r>
            <a:r>
              <a:rPr lang="en-US" altLang="zh-CN" sz="2000" dirty="0"/>
              <a:t>assessment</a:t>
            </a:r>
            <a:r>
              <a:rPr lang="zh-CN" altLang="en-US" sz="2000" dirty="0"/>
              <a:t> </a:t>
            </a:r>
            <a:r>
              <a:rPr lang="en-US" altLang="zh-CN" sz="2000" dirty="0"/>
              <a:t>Model: the</a:t>
            </a:r>
            <a:r>
              <a:rPr lang="zh-CN" altLang="en-US" sz="2000" dirty="0"/>
              <a:t> </a:t>
            </a:r>
            <a:r>
              <a:rPr lang="en-US" altLang="zh-CN" sz="2000" dirty="0"/>
              <a:t>transmission</a:t>
            </a:r>
            <a:r>
              <a:rPr lang="zh-CN" altLang="en-US" sz="2000" dirty="0"/>
              <a:t> </a:t>
            </a:r>
            <a:r>
              <a:rPr lang="en-US" altLang="zh-CN" sz="2000" dirty="0"/>
              <a:t>model</a:t>
            </a:r>
            <a:r>
              <a:rPr lang="zh-CN" altLang="en-US" sz="2000" dirty="0"/>
              <a:t> </a:t>
            </a:r>
            <a:r>
              <a:rPr lang="en-US" altLang="zh-CN" sz="2000" dirty="0"/>
              <a:t>of</a:t>
            </a:r>
            <a:r>
              <a:rPr lang="zh-CN" altLang="en-US" sz="2000" dirty="0"/>
              <a:t> </a:t>
            </a:r>
            <a:r>
              <a:rPr lang="en-GB" altLang="zh-CN" sz="2000" dirty="0"/>
              <a:t>Listeria </a:t>
            </a:r>
            <a:r>
              <a:rPr lang="en-US" altLang="zh-CN" sz="2000" dirty="0"/>
              <a:t>from</a:t>
            </a:r>
            <a:r>
              <a:rPr lang="zh-CN" altLang="en-US" sz="2000" dirty="0"/>
              <a:t> </a:t>
            </a:r>
            <a:r>
              <a:rPr lang="en-US" altLang="zh-CN" sz="2000" dirty="0"/>
              <a:t>retail</a:t>
            </a:r>
            <a:r>
              <a:rPr lang="zh-CN" altLang="en-US" sz="2000" dirty="0"/>
              <a:t> </a:t>
            </a:r>
            <a:r>
              <a:rPr lang="en-US" altLang="zh-CN" sz="2000" dirty="0"/>
              <a:t>market</a:t>
            </a:r>
            <a:r>
              <a:rPr lang="zh-CN" altLang="en-US" sz="2000" dirty="0"/>
              <a:t> </a:t>
            </a:r>
            <a:r>
              <a:rPr lang="en-US" altLang="zh-CN" sz="2000" dirty="0"/>
              <a:t>to</a:t>
            </a:r>
            <a:r>
              <a:rPr lang="zh-CN" altLang="en-US" sz="2000" dirty="0"/>
              <a:t> </a:t>
            </a:r>
            <a:r>
              <a:rPr lang="en-US" altLang="zh-CN" sz="2000" dirty="0"/>
              <a:t>consumers.</a:t>
            </a:r>
            <a:r>
              <a:rPr lang="zh-CN" altLang="en-US" sz="2000" dirty="0"/>
              <a:t> </a:t>
            </a:r>
            <a:endParaRPr lang="en-GB" altLang="zh-CN" sz="2000" dirty="0"/>
          </a:p>
          <a:p>
            <a:pPr>
              <a:spcBef>
                <a:spcPts val="600"/>
              </a:spcBef>
              <a:spcAft>
                <a:spcPts val="600"/>
              </a:spcAft>
            </a:pPr>
            <a:r>
              <a:rPr lang="en-GB" altLang="zh-CN" sz="2000" dirty="0"/>
              <a:t> </a:t>
            </a:r>
            <a:endParaRPr kumimoji="1" lang="en-US" altLang="zh-CN" sz="2000" dirty="0">
              <a:latin typeface="+mj-lt"/>
            </a:endParaRPr>
          </a:p>
        </p:txBody>
      </p:sp>
      <p:pic>
        <p:nvPicPr>
          <p:cNvPr id="15" name="图片 14"/>
          <p:cNvPicPr>
            <a:picLocks noChangeAspect="1"/>
          </p:cNvPicPr>
          <p:nvPr/>
        </p:nvPicPr>
        <p:blipFill>
          <a:blip r:embed="rId5"/>
          <a:stretch>
            <a:fillRect/>
          </a:stretch>
        </p:blipFill>
        <p:spPr>
          <a:xfrm>
            <a:off x="6063996" y="5450378"/>
            <a:ext cx="5366385" cy="1334770"/>
          </a:xfrm>
          <a:prstGeom prst="rect">
            <a:avLst/>
          </a:prstGeom>
          <a:ln>
            <a:solidFill>
              <a:schemeClr val="accent1"/>
            </a:solidFill>
          </a:ln>
        </p:spPr>
      </p:pic>
      <p:pic>
        <p:nvPicPr>
          <p:cNvPr id="16" name="图片 15"/>
          <p:cNvPicPr>
            <a:picLocks noChangeAspect="1"/>
          </p:cNvPicPr>
          <p:nvPr/>
        </p:nvPicPr>
        <p:blipFill>
          <a:blip r:embed="rId6"/>
          <a:stretch>
            <a:fillRect/>
          </a:stretch>
        </p:blipFill>
        <p:spPr>
          <a:xfrm>
            <a:off x="1347391" y="5431632"/>
            <a:ext cx="4571142" cy="1372262"/>
          </a:xfrm>
          <a:prstGeom prst="rect">
            <a:avLst/>
          </a:prstGeom>
          <a:ln>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41248" y="329328"/>
            <a:ext cx="10445496" cy="1179576"/>
          </a:xfrm>
          <a:prstGeom prst="rect">
            <a:avLst/>
          </a:prstGeom>
        </p:spPr>
        <p:txBody>
          <a:bodyPr vert="horz" lIns="91440" tIns="45720" rIns="91440" bIns="45720" rtlCol="0" anchor="b">
            <a:noAutofit/>
          </a:bodyPr>
          <a:lstStyle>
            <a:lvl1pPr>
              <a:lnSpc>
                <a:spcPct val="90000"/>
              </a:lnSpc>
              <a:spcBef>
                <a:spcPct val="0"/>
              </a:spcBef>
              <a:buNone/>
              <a:defRPr sz="4400" b="1">
                <a:latin typeface="+mj-lt"/>
                <a:ea typeface="+mj-ea"/>
                <a:cs typeface="+mj-cs"/>
              </a:defRPr>
            </a:lvl1pPr>
          </a:lstStyle>
          <a:p>
            <a:r>
              <a:rPr lang="en-US" altLang="zh-CN" dirty="0">
                <a:latin typeface="+mj-ea"/>
              </a:rPr>
              <a:t>Microbiological Risk Control</a:t>
            </a:r>
          </a:p>
          <a:p>
            <a:pPr algn="r"/>
            <a:r>
              <a:rPr lang="en-US" altLang="zh-CN" sz="2400" dirty="0"/>
              <a:t>-Q</a:t>
            </a:r>
            <a:r>
              <a:rPr lang="en-GB" altLang="zh-CN" sz="2400" dirty="0" err="1"/>
              <a:t>uantitative</a:t>
            </a:r>
            <a:r>
              <a:rPr lang="en-GB" altLang="zh-CN" sz="2400" dirty="0"/>
              <a:t> risk assessment of </a:t>
            </a:r>
            <a:r>
              <a:rPr lang="en-GB" altLang="zh-CN" sz="2400" i="1" dirty="0"/>
              <a:t>Listeria monocytogenes</a:t>
            </a:r>
          </a:p>
        </p:txBody>
      </p:sp>
      <p:pic>
        <p:nvPicPr>
          <p:cNvPr id="12" name="图片 11" descr="徽标&#10;&#10;描述已自动生成"/>
          <p:cNvPicPr>
            <a:picLocks noChangeAspect="1"/>
          </p:cNvPicPr>
          <p:nvPr/>
        </p:nvPicPr>
        <p:blipFill>
          <a:blip r:embed="rId3"/>
          <a:stretch>
            <a:fillRect/>
          </a:stretch>
        </p:blipFill>
        <p:spPr>
          <a:xfrm>
            <a:off x="11053393" y="27810"/>
            <a:ext cx="1138607" cy="924583"/>
          </a:xfrm>
          <a:prstGeom prst="rect">
            <a:avLst/>
          </a:prstGeom>
        </p:spPr>
      </p:pic>
      <p:sp>
        <p:nvSpPr>
          <p:cNvPr id="8" name="文本框 7"/>
          <p:cNvSpPr txBox="1"/>
          <p:nvPr/>
        </p:nvSpPr>
        <p:spPr>
          <a:xfrm>
            <a:off x="676086" y="1715590"/>
            <a:ext cx="6684834" cy="4813082"/>
          </a:xfrm>
          <a:prstGeom prst="rect">
            <a:avLst/>
          </a:prstGeom>
          <a:noFill/>
        </p:spPr>
        <p:txBody>
          <a:bodyPr wrap="square" rtlCol="0">
            <a:noAutofit/>
          </a:bodyPr>
          <a:lstStyle/>
          <a:p>
            <a:pPr marL="342900" indent="-342900">
              <a:spcBef>
                <a:spcPts val="600"/>
              </a:spcBef>
              <a:spcAft>
                <a:spcPts val="600"/>
              </a:spcAft>
              <a:buFont typeface="Wingdings" panose="05000000000000000000" pitchFamily="2" charset="2"/>
              <a:buChar char="Ø"/>
            </a:pPr>
            <a:r>
              <a:rPr lang="en-US" altLang="zh-CN" sz="2400" dirty="0"/>
              <a:t>Risk</a:t>
            </a:r>
            <a:r>
              <a:rPr lang="zh-CN" altLang="en-US" sz="2400" dirty="0"/>
              <a:t> </a:t>
            </a:r>
            <a:r>
              <a:rPr lang="en-US" altLang="zh-CN" sz="2400" dirty="0"/>
              <a:t>assessment</a:t>
            </a:r>
            <a:r>
              <a:rPr lang="zh-CN" altLang="en-US" sz="2400" dirty="0"/>
              <a:t> </a:t>
            </a:r>
            <a:endParaRPr lang="en-GB" altLang="zh-CN" sz="2400" dirty="0"/>
          </a:p>
          <a:p>
            <a:pPr marL="342900" indent="-342900">
              <a:spcBef>
                <a:spcPts val="600"/>
              </a:spcBef>
              <a:spcAft>
                <a:spcPts val="600"/>
              </a:spcAft>
              <a:buFont typeface="Arial" panose="020B0604020202020204" pitchFamily="34" charset="0"/>
              <a:buChar char="•"/>
            </a:pPr>
            <a:r>
              <a:rPr lang="en-GB" altLang="zh-CN" sz="2000" dirty="0"/>
              <a:t>The contaminated data of the foods, along with the consumption data and the exposure model we developed, were used to conduct a risk assessment. A risk assessment report was then generated.</a:t>
            </a:r>
          </a:p>
          <a:p>
            <a:pPr marL="342900" indent="-342900">
              <a:spcBef>
                <a:spcPts val="600"/>
              </a:spcBef>
              <a:spcAft>
                <a:spcPts val="600"/>
              </a:spcAft>
              <a:buFont typeface="Wingdings" panose="05000000000000000000" pitchFamily="2" charset="2"/>
              <a:buChar char="Ø"/>
            </a:pPr>
            <a:r>
              <a:rPr lang="en-GB" altLang="zh-CN" sz="2400" dirty="0"/>
              <a:t>Recommendation</a:t>
            </a:r>
            <a:r>
              <a:rPr lang="en-US" altLang="zh-CN" sz="2400" dirty="0"/>
              <a:t>s</a:t>
            </a:r>
            <a:r>
              <a:rPr lang="zh-CN" altLang="en-US" sz="2400" dirty="0"/>
              <a:t> </a:t>
            </a:r>
            <a:r>
              <a:rPr lang="en-US" altLang="zh-CN" sz="2400" dirty="0"/>
              <a:t>and</a:t>
            </a:r>
            <a:r>
              <a:rPr lang="zh-CN" altLang="en-US" sz="2400" dirty="0"/>
              <a:t> </a:t>
            </a:r>
            <a:r>
              <a:rPr lang="en-US" altLang="zh-CN" sz="2400" dirty="0"/>
              <a:t>Food</a:t>
            </a:r>
            <a:r>
              <a:rPr lang="zh-CN" altLang="en-US" sz="2400" dirty="0"/>
              <a:t> </a:t>
            </a:r>
            <a:r>
              <a:rPr lang="en-US" altLang="zh-CN" sz="2400" dirty="0"/>
              <a:t>safety</a:t>
            </a:r>
            <a:r>
              <a:rPr lang="zh-CN" altLang="en-US" sz="2400" dirty="0"/>
              <a:t> </a:t>
            </a:r>
            <a:r>
              <a:rPr lang="en-US" altLang="zh-CN" sz="2400" dirty="0"/>
              <a:t>standard</a:t>
            </a:r>
          </a:p>
          <a:p>
            <a:pPr marL="342900" indent="-342900">
              <a:spcBef>
                <a:spcPts val="600"/>
              </a:spcBef>
              <a:spcAft>
                <a:spcPts val="600"/>
              </a:spcAft>
              <a:buFont typeface="Arial" panose="020B0604020202020204" pitchFamily="34" charset="0"/>
              <a:buChar char="•"/>
            </a:pPr>
            <a:r>
              <a:rPr lang="en-GB" altLang="zh-CN" sz="2000" dirty="0"/>
              <a:t>Based on the risk assessment results, </a:t>
            </a:r>
            <a:r>
              <a:rPr lang="en-US" altLang="zh-CN" sz="2000" dirty="0"/>
              <a:t>r</a:t>
            </a:r>
            <a:r>
              <a:rPr lang="en-GB" altLang="zh-CN" sz="2000" dirty="0" err="1"/>
              <a:t>ecommendations</a:t>
            </a:r>
            <a:r>
              <a:rPr lang="en-GB" altLang="zh-CN" sz="2000" dirty="0"/>
              <a:t> were provided for the government, retail sellers, and consumers. </a:t>
            </a:r>
          </a:p>
          <a:p>
            <a:pPr marL="342900" indent="-342900">
              <a:spcBef>
                <a:spcPts val="600"/>
              </a:spcBef>
              <a:spcAft>
                <a:spcPts val="600"/>
              </a:spcAft>
              <a:buFont typeface="Arial" panose="020B0604020202020204" pitchFamily="34" charset="0"/>
              <a:buChar char="•"/>
            </a:pPr>
            <a:r>
              <a:rPr lang="en-US" altLang="zh-CN" sz="2000" dirty="0"/>
              <a:t>T</a:t>
            </a:r>
            <a:r>
              <a:rPr lang="en-GB" altLang="zh-CN" sz="2000" dirty="0"/>
              <a:t>here is still a lack of a unified national standard for the limits of </a:t>
            </a:r>
            <a:r>
              <a:rPr lang="en-GB" altLang="zh-CN" sz="2000" i="1" dirty="0"/>
              <a:t>Listeria monocytogenes </a:t>
            </a:r>
            <a:r>
              <a:rPr lang="en-GB" altLang="zh-CN" sz="2000" dirty="0"/>
              <a:t>in raw and fermented meat in the publicly available data.</a:t>
            </a:r>
            <a:endParaRPr lang="en-US" altLang="zh-CN" sz="2000" dirty="0"/>
          </a:p>
        </p:txBody>
      </p:sp>
      <p:pic>
        <p:nvPicPr>
          <p:cNvPr id="23" name="图片 22" descr="图示&#10;&#10;描述已自动生成"/>
          <p:cNvPicPr>
            <a:picLocks noChangeAspect="1"/>
          </p:cNvPicPr>
          <p:nvPr/>
        </p:nvPicPr>
        <p:blipFill>
          <a:blip r:embed="rId4"/>
          <a:stretch>
            <a:fillRect/>
          </a:stretch>
        </p:blipFill>
        <p:spPr>
          <a:xfrm>
            <a:off x="7178040" y="2063696"/>
            <a:ext cx="4953000" cy="3835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Chemical</a:t>
            </a:r>
            <a:r>
              <a:rPr lang="zh-CN" altLang="en-US" dirty="0"/>
              <a:t> </a:t>
            </a:r>
            <a:r>
              <a:rPr lang="en-US" dirty="0"/>
              <a:t>Risk Control</a:t>
            </a:r>
          </a:p>
        </p:txBody>
      </p:sp>
      <p:pic>
        <p:nvPicPr>
          <p:cNvPr id="12" name="图片 11" descr="徽标&#10;&#10;描述已自动生成"/>
          <p:cNvPicPr>
            <a:picLocks noChangeAspect="1"/>
          </p:cNvPicPr>
          <p:nvPr/>
        </p:nvPicPr>
        <p:blipFill>
          <a:blip r:embed="rId3"/>
          <a:stretch>
            <a:fillRect/>
          </a:stretch>
        </p:blipFill>
        <p:spPr>
          <a:xfrm>
            <a:off x="11053393" y="27810"/>
            <a:ext cx="1138607" cy="924583"/>
          </a:xfrm>
          <a:prstGeom prst="rect">
            <a:avLst/>
          </a:prstGeom>
        </p:spPr>
      </p:pic>
      <p:pic>
        <p:nvPicPr>
          <p:cNvPr id="23" name="图片 22" descr="文本&#10;&#10;描述已自动生成"/>
          <p:cNvPicPr>
            <a:picLocks noChangeAspect="1"/>
          </p:cNvPicPr>
          <p:nvPr/>
        </p:nvPicPr>
        <p:blipFill>
          <a:blip r:embed="rId4"/>
          <a:stretch>
            <a:fillRect/>
          </a:stretch>
        </p:blipFill>
        <p:spPr>
          <a:xfrm>
            <a:off x="8094138" y="3083872"/>
            <a:ext cx="3918606" cy="1642648"/>
          </a:xfrm>
          <a:prstGeom prst="rect">
            <a:avLst/>
          </a:prstGeom>
        </p:spPr>
      </p:pic>
      <p:sp>
        <p:nvSpPr>
          <p:cNvPr id="4" name="文本框 3"/>
          <p:cNvSpPr txBox="1"/>
          <p:nvPr/>
        </p:nvSpPr>
        <p:spPr>
          <a:xfrm>
            <a:off x="539115" y="1652905"/>
            <a:ext cx="7835900" cy="5205095"/>
          </a:xfrm>
          <a:prstGeom prst="rect">
            <a:avLst/>
          </a:prstGeom>
          <a:noFill/>
        </p:spPr>
        <p:txBody>
          <a:bodyPr wrap="square" rtlCol="0">
            <a:noAutofit/>
          </a:bodyPr>
          <a:lstStyle/>
          <a:p>
            <a:pPr marL="457200" indent="-457200">
              <a:spcBef>
                <a:spcPts val="600"/>
              </a:spcBef>
              <a:spcAft>
                <a:spcPts val="600"/>
              </a:spcAft>
              <a:buFont typeface="Wingdings" panose="05000000000000000000" pitchFamily="2" charset="2"/>
              <a:buChar char="Ø"/>
            </a:pPr>
            <a:r>
              <a:rPr kumimoji="1" lang="en-US" altLang="zh-CN" sz="2800" dirty="0">
                <a:latin typeface="+mj-ea"/>
                <a:ea typeface="+mj-ea"/>
              </a:rPr>
              <a:t>Data</a:t>
            </a:r>
            <a:r>
              <a:rPr kumimoji="1" lang="zh-CN" altLang="en-US" sz="2800" dirty="0">
                <a:latin typeface="+mj-ea"/>
                <a:ea typeface="+mj-ea"/>
              </a:rPr>
              <a:t> </a:t>
            </a:r>
            <a:r>
              <a:rPr kumimoji="1" lang="en-US" altLang="zh-CN" sz="2800" dirty="0">
                <a:latin typeface="+mj-ea"/>
                <a:ea typeface="+mj-ea"/>
              </a:rPr>
              <a:t>collection(</a:t>
            </a:r>
            <a:r>
              <a:rPr kumimoji="1" lang="zh-CN" altLang="en-US" sz="2800" dirty="0">
                <a:latin typeface="+mj-ea"/>
                <a:ea typeface="+mj-ea"/>
              </a:rPr>
              <a:t> </a:t>
            </a:r>
            <a:r>
              <a:rPr kumimoji="1" lang="en-US" altLang="zh-CN" sz="2800" dirty="0">
                <a:latin typeface="+mj-ea"/>
                <a:ea typeface="+mj-ea"/>
              </a:rPr>
              <a:t>Chemical</a:t>
            </a:r>
            <a:r>
              <a:rPr kumimoji="1" lang="zh-CN" altLang="en-US" sz="2800" dirty="0">
                <a:latin typeface="+mj-ea"/>
                <a:ea typeface="+mj-ea"/>
              </a:rPr>
              <a:t> </a:t>
            </a:r>
            <a:r>
              <a:rPr kumimoji="1" lang="en-US" altLang="zh-CN" sz="2800" dirty="0" err="1">
                <a:latin typeface="+mj-ea"/>
                <a:ea typeface="+mj-ea"/>
              </a:rPr>
              <a:t>contaminats</a:t>
            </a:r>
            <a:r>
              <a:rPr kumimoji="1" lang="zh-CN" altLang="en-US" sz="2800" dirty="0">
                <a:latin typeface="+mj-ea"/>
                <a:ea typeface="+mj-ea"/>
              </a:rPr>
              <a:t> </a:t>
            </a:r>
            <a:r>
              <a:rPr kumimoji="1" lang="en-US" altLang="zh-CN" sz="2800" dirty="0">
                <a:latin typeface="+mj-ea"/>
                <a:ea typeface="+mj-ea"/>
              </a:rPr>
              <a:t>surveillance</a:t>
            </a:r>
            <a:r>
              <a:rPr kumimoji="1" lang="zh-CN" altLang="en-US" sz="2800" dirty="0">
                <a:latin typeface="+mj-ea"/>
                <a:ea typeface="+mj-ea"/>
              </a:rPr>
              <a:t> </a:t>
            </a:r>
            <a:r>
              <a:rPr kumimoji="1" lang="en-US" altLang="zh-CN" sz="2800" dirty="0">
                <a:latin typeface="+mj-ea"/>
                <a:ea typeface="+mj-ea"/>
              </a:rPr>
              <a:t>system)</a:t>
            </a:r>
            <a:endParaRPr lang="en-US" altLang="zh-CN" sz="2800" dirty="0">
              <a:latin typeface="+mj-ea"/>
              <a:ea typeface="+mj-ea"/>
            </a:endParaRPr>
          </a:p>
          <a:p>
            <a:pPr marL="342900" indent="-342900">
              <a:spcBef>
                <a:spcPts val="600"/>
              </a:spcBef>
              <a:spcAft>
                <a:spcPts val="600"/>
              </a:spcAft>
              <a:buFont typeface="Arial" panose="020B0604020202020204" pitchFamily="34" charset="0"/>
              <a:buChar char="•"/>
            </a:pPr>
            <a:r>
              <a:rPr lang="en-US" altLang="zh-CN" sz="2000" dirty="0">
                <a:latin typeface="+mj-ea"/>
                <a:ea typeface="+mj-ea"/>
              </a:rPr>
              <a:t>Data</a:t>
            </a:r>
            <a:r>
              <a:rPr lang="zh-CN" altLang="en-US" sz="2000" dirty="0">
                <a:latin typeface="+mj-ea"/>
                <a:ea typeface="+mj-ea"/>
              </a:rPr>
              <a:t> </a:t>
            </a:r>
            <a:r>
              <a:rPr lang="en-US" altLang="zh-CN" sz="2000" dirty="0">
                <a:latin typeface="+mj-ea"/>
                <a:ea typeface="+mj-ea"/>
              </a:rPr>
              <a:t>of</a:t>
            </a:r>
            <a:r>
              <a:rPr lang="zh-CN" altLang="en-US" sz="2000" dirty="0">
                <a:latin typeface="+mj-ea"/>
                <a:ea typeface="+mj-ea"/>
              </a:rPr>
              <a:t> </a:t>
            </a:r>
            <a:r>
              <a:rPr lang="en-US" altLang="zh-CN" sz="2400" b="1" dirty="0">
                <a:solidFill>
                  <a:srgbClr val="C00000"/>
                </a:solidFill>
                <a:latin typeface="+mj-ea"/>
                <a:ea typeface="+mj-ea"/>
              </a:rPr>
              <a:t>E</a:t>
            </a:r>
            <a:r>
              <a:rPr lang="en-GB" altLang="zh-CN" sz="2400" b="1" dirty="0" err="1">
                <a:solidFill>
                  <a:srgbClr val="C00000"/>
                </a:solidFill>
                <a:latin typeface="+mj-ea"/>
                <a:ea typeface="+mj-ea"/>
              </a:rPr>
              <a:t>nvironmental</a:t>
            </a:r>
            <a:r>
              <a:rPr lang="en-GB" altLang="zh-CN" sz="2400" b="1" dirty="0">
                <a:solidFill>
                  <a:srgbClr val="C00000"/>
                </a:solidFill>
                <a:latin typeface="+mj-ea"/>
                <a:ea typeface="+mj-ea"/>
              </a:rPr>
              <a:t> pollutants</a:t>
            </a:r>
            <a:r>
              <a:rPr kumimoji="1" lang="en-US" altLang="zh-CN" sz="2000" dirty="0">
                <a:latin typeface="+mj-ea"/>
                <a:ea typeface="+mj-ea"/>
              </a:rPr>
              <a:t>,</a:t>
            </a:r>
            <a:r>
              <a:rPr kumimoji="1" lang="zh-CN" altLang="en-US" sz="2000" dirty="0">
                <a:latin typeface="+mj-ea"/>
                <a:ea typeface="+mj-ea"/>
              </a:rPr>
              <a:t> </a:t>
            </a:r>
            <a:r>
              <a:rPr lang="en-GB" altLang="zh-CN" sz="2400" b="1" dirty="0">
                <a:solidFill>
                  <a:srgbClr val="C00000"/>
                </a:solidFill>
                <a:latin typeface="+mj-ea"/>
                <a:ea typeface="+mj-ea"/>
              </a:rPr>
              <a:t>Processing by-products</a:t>
            </a:r>
            <a:r>
              <a:rPr lang="en-US" altLang="zh-CN" sz="2400" b="1" dirty="0">
                <a:solidFill>
                  <a:srgbClr val="C00000"/>
                </a:solidFill>
                <a:latin typeface="+mj-ea"/>
                <a:ea typeface="+mj-ea"/>
              </a:rPr>
              <a:t>,</a:t>
            </a:r>
            <a:r>
              <a:rPr lang="zh-CN" altLang="en-US" sz="2400" b="1" dirty="0">
                <a:solidFill>
                  <a:srgbClr val="C00000"/>
                </a:solidFill>
                <a:latin typeface="+mj-ea"/>
                <a:ea typeface="+mj-ea"/>
              </a:rPr>
              <a:t> </a:t>
            </a:r>
            <a:r>
              <a:rPr lang="en-GB" altLang="zh-CN" sz="2400" b="1" dirty="0">
                <a:solidFill>
                  <a:srgbClr val="C00000"/>
                </a:solidFill>
                <a:latin typeface="+mj-ea"/>
                <a:ea typeface="+mj-ea"/>
              </a:rPr>
              <a:t>Biotoxins</a:t>
            </a:r>
            <a:r>
              <a:rPr kumimoji="1" lang="zh-CN" altLang="en-US" sz="2000" dirty="0">
                <a:latin typeface="+mj-ea"/>
                <a:ea typeface="+mj-ea"/>
              </a:rPr>
              <a:t> </a:t>
            </a:r>
            <a:r>
              <a:rPr kumimoji="1" lang="en-US" altLang="zh-CN" sz="2000" dirty="0">
                <a:latin typeface="+mj-ea"/>
                <a:ea typeface="+mj-ea"/>
              </a:rPr>
              <a:t>and</a:t>
            </a:r>
            <a:r>
              <a:rPr kumimoji="1" lang="zh-CN" altLang="en-US" sz="2000" dirty="0">
                <a:latin typeface="+mj-ea"/>
                <a:ea typeface="+mj-ea"/>
              </a:rPr>
              <a:t> </a:t>
            </a:r>
            <a:r>
              <a:rPr lang="en-GB" altLang="zh-CN" sz="2400" b="1" dirty="0">
                <a:solidFill>
                  <a:srgbClr val="C00000"/>
                </a:solidFill>
                <a:latin typeface="+mj-ea"/>
                <a:ea typeface="+mj-ea"/>
              </a:rPr>
              <a:t>Food additives</a:t>
            </a:r>
            <a:r>
              <a:rPr lang="zh-CN" altLang="en-US" sz="2000" dirty="0">
                <a:latin typeface="+mj-ea"/>
                <a:ea typeface="+mj-ea"/>
              </a:rPr>
              <a:t> </a:t>
            </a:r>
            <a:r>
              <a:rPr lang="en-US" altLang="zh-CN" sz="2000" dirty="0">
                <a:latin typeface="+mj-ea"/>
                <a:ea typeface="+mj-ea"/>
              </a:rPr>
              <a:t>were</a:t>
            </a:r>
            <a:r>
              <a:rPr lang="zh-CN" altLang="en-US" sz="2000" dirty="0">
                <a:latin typeface="+mj-ea"/>
                <a:ea typeface="+mj-ea"/>
              </a:rPr>
              <a:t> </a:t>
            </a:r>
            <a:r>
              <a:rPr lang="en-US" altLang="zh-CN" sz="2000" dirty="0">
                <a:latin typeface="+mj-ea"/>
                <a:ea typeface="+mj-ea"/>
              </a:rPr>
              <a:t>collected.</a:t>
            </a:r>
            <a:endParaRPr kumimoji="1" lang="en-US" altLang="zh-CN" sz="2000" dirty="0">
              <a:latin typeface="+mj-ea"/>
              <a:ea typeface="+mj-ea"/>
            </a:endParaRPr>
          </a:p>
          <a:p>
            <a:pPr marL="457200" indent="-457200">
              <a:spcBef>
                <a:spcPts val="600"/>
              </a:spcBef>
              <a:spcAft>
                <a:spcPts val="600"/>
              </a:spcAft>
              <a:buFont typeface="Wingdings" panose="05000000000000000000" pitchFamily="2" charset="2"/>
              <a:buChar char="Ø"/>
            </a:pPr>
            <a:r>
              <a:rPr kumimoji="1" lang="en-US" altLang="zh-CN" sz="2800" dirty="0">
                <a:latin typeface="+mj-ea"/>
                <a:ea typeface="+mj-ea"/>
              </a:rPr>
              <a:t>Risk</a:t>
            </a:r>
            <a:r>
              <a:rPr kumimoji="1" lang="zh-CN" altLang="en-US" sz="2800" dirty="0">
                <a:latin typeface="+mj-ea"/>
                <a:ea typeface="+mj-ea"/>
              </a:rPr>
              <a:t> </a:t>
            </a:r>
            <a:r>
              <a:rPr kumimoji="1" lang="en-US" altLang="zh-CN" sz="2800" dirty="0">
                <a:latin typeface="+mj-ea"/>
                <a:ea typeface="+mj-ea"/>
              </a:rPr>
              <a:t>assessment</a:t>
            </a:r>
          </a:p>
          <a:p>
            <a:pPr marL="342900" indent="-342900">
              <a:spcBef>
                <a:spcPts val="600"/>
              </a:spcBef>
              <a:spcAft>
                <a:spcPts val="600"/>
              </a:spcAft>
              <a:buFont typeface="Arial" panose="020B0604020202020204" pitchFamily="34" charset="0"/>
              <a:buChar char="•"/>
            </a:pPr>
            <a:r>
              <a:rPr lang="en-US" altLang="zh-CN" sz="2400" b="1" dirty="0">
                <a:solidFill>
                  <a:srgbClr val="C00000"/>
                </a:solidFill>
                <a:latin typeface="+mj-ea"/>
                <a:ea typeface="+mj-ea"/>
              </a:rPr>
              <a:t>119</a:t>
            </a:r>
            <a:r>
              <a:rPr lang="zh-CN" altLang="en-US" sz="2400" b="1" dirty="0">
                <a:solidFill>
                  <a:srgbClr val="C00000"/>
                </a:solidFill>
                <a:latin typeface="+mj-ea"/>
                <a:ea typeface="+mj-ea"/>
              </a:rPr>
              <a:t> </a:t>
            </a:r>
            <a:r>
              <a:rPr lang="en-US" altLang="zh-CN" sz="2000" dirty="0">
                <a:latin typeface="+mj-ea"/>
                <a:ea typeface="+mj-ea"/>
              </a:rPr>
              <a:t>risk</a:t>
            </a:r>
            <a:r>
              <a:rPr lang="zh-CN" altLang="en-US" sz="2000" dirty="0">
                <a:latin typeface="+mj-ea"/>
                <a:ea typeface="+mj-ea"/>
              </a:rPr>
              <a:t> </a:t>
            </a:r>
            <a:r>
              <a:rPr lang="en-US" altLang="zh-CN" sz="2000" dirty="0">
                <a:latin typeface="+mj-ea"/>
                <a:ea typeface="+mj-ea"/>
              </a:rPr>
              <a:t>assessment</a:t>
            </a:r>
            <a:r>
              <a:rPr lang="zh-CN" altLang="en-US" sz="2000" dirty="0">
                <a:latin typeface="+mj-ea"/>
                <a:ea typeface="+mj-ea"/>
              </a:rPr>
              <a:t> </a:t>
            </a:r>
            <a:r>
              <a:rPr lang="en-US" altLang="zh-CN" sz="2000" dirty="0">
                <a:latin typeface="+mj-ea"/>
                <a:ea typeface="+mj-ea"/>
              </a:rPr>
              <a:t>reports</a:t>
            </a:r>
            <a:r>
              <a:rPr lang="zh-CN" altLang="en-US" sz="2000" dirty="0">
                <a:latin typeface="+mj-ea"/>
                <a:ea typeface="+mj-ea"/>
              </a:rPr>
              <a:t> </a:t>
            </a:r>
            <a:r>
              <a:rPr lang="en-US" altLang="zh-CN" sz="2000" dirty="0">
                <a:latin typeface="+mj-ea"/>
                <a:ea typeface="+mj-ea"/>
              </a:rPr>
              <a:t>were</a:t>
            </a:r>
            <a:r>
              <a:rPr lang="zh-CN" altLang="en-US" sz="2000" dirty="0">
                <a:latin typeface="+mj-ea"/>
                <a:ea typeface="+mj-ea"/>
              </a:rPr>
              <a:t> </a:t>
            </a:r>
            <a:r>
              <a:rPr lang="en-US" altLang="zh-CN" sz="2000" dirty="0">
                <a:latin typeface="+mj-ea"/>
                <a:ea typeface="+mj-ea"/>
              </a:rPr>
              <a:t>published.</a:t>
            </a:r>
            <a:r>
              <a:rPr lang="zh-CN" altLang="en-US" sz="2000" dirty="0">
                <a:latin typeface="+mj-ea"/>
                <a:ea typeface="+mj-ea"/>
              </a:rPr>
              <a:t> </a:t>
            </a:r>
            <a:r>
              <a:rPr lang="en-US" altLang="zh-CN" sz="2000" dirty="0">
                <a:latin typeface="+mj-ea"/>
                <a:ea typeface="+mj-ea"/>
              </a:rPr>
              <a:t>Including</a:t>
            </a:r>
            <a:r>
              <a:rPr lang="zh-CN" altLang="en-US" sz="2000" dirty="0">
                <a:latin typeface="+mj-ea"/>
                <a:ea typeface="+mj-ea"/>
              </a:rPr>
              <a:t> </a:t>
            </a:r>
            <a:r>
              <a:rPr lang="en-GB" altLang="zh-CN" sz="2000" dirty="0">
                <a:latin typeface="+mj-ea"/>
                <a:ea typeface="+mj-ea"/>
              </a:rPr>
              <a:t>Cadmium in rice</a:t>
            </a:r>
            <a:r>
              <a:rPr lang="zh-CN" altLang="en-US" sz="2000" dirty="0">
                <a:latin typeface="+mj-ea"/>
                <a:ea typeface="+mj-ea"/>
              </a:rPr>
              <a:t> </a:t>
            </a:r>
            <a:r>
              <a:rPr lang="en-US" altLang="zh-CN" sz="2000" dirty="0">
                <a:latin typeface="+mj-ea"/>
                <a:ea typeface="+mj-ea"/>
              </a:rPr>
              <a:t>and</a:t>
            </a:r>
            <a:r>
              <a:rPr lang="en-GB" altLang="zh-CN" sz="2000" dirty="0">
                <a:latin typeface="+mj-ea"/>
                <a:ea typeface="+mj-ea"/>
              </a:rPr>
              <a:t> complementary foods, </a:t>
            </a:r>
            <a:r>
              <a:rPr lang="en-GB" altLang="zh-CN" sz="2000" dirty="0" err="1">
                <a:latin typeface="+mj-ea"/>
                <a:ea typeface="+mj-ea"/>
              </a:rPr>
              <a:t>dehydroacetic</a:t>
            </a:r>
            <a:r>
              <a:rPr lang="en-GB" altLang="zh-CN" sz="2000" dirty="0">
                <a:latin typeface="+mj-ea"/>
                <a:ea typeface="+mj-ea"/>
              </a:rPr>
              <a:t> acid in food additives, </a:t>
            </a:r>
            <a:r>
              <a:rPr lang="en-GB" altLang="zh-CN" sz="2000" dirty="0" err="1">
                <a:latin typeface="+mj-ea"/>
                <a:ea typeface="+mj-ea"/>
              </a:rPr>
              <a:t>fumonisins</a:t>
            </a:r>
            <a:r>
              <a:rPr lang="en-GB" altLang="zh-CN" sz="2000" dirty="0">
                <a:latin typeface="+mj-ea"/>
                <a:ea typeface="+mj-ea"/>
              </a:rPr>
              <a:t> in grains, rare</a:t>
            </a:r>
            <a:r>
              <a:rPr lang="en-US" altLang="zh-CN" sz="2000" dirty="0">
                <a:latin typeface="+mj-ea"/>
                <a:ea typeface="+mj-ea"/>
              </a:rPr>
              <a:t>-</a:t>
            </a:r>
            <a:r>
              <a:rPr lang="en-GB" altLang="zh-CN" sz="2000" dirty="0">
                <a:latin typeface="+mj-ea"/>
                <a:ea typeface="+mj-ea"/>
              </a:rPr>
              <a:t>earth elements in tea</a:t>
            </a:r>
            <a:r>
              <a:rPr lang="en-US" altLang="zh-CN" sz="2000" dirty="0">
                <a:latin typeface="+mj-ea"/>
                <a:ea typeface="+mj-ea"/>
              </a:rPr>
              <a:t>,</a:t>
            </a:r>
            <a:r>
              <a:rPr lang="zh-CN" altLang="en-US" sz="2000" dirty="0">
                <a:latin typeface="+mj-ea"/>
                <a:ea typeface="+mj-ea"/>
              </a:rPr>
              <a:t> </a:t>
            </a:r>
            <a:r>
              <a:rPr lang="en-US" altLang="zh-CN" sz="2000" dirty="0">
                <a:latin typeface="+mj-ea"/>
                <a:ea typeface="+mj-ea"/>
              </a:rPr>
              <a:t>and</a:t>
            </a:r>
            <a:r>
              <a:rPr lang="zh-CN" altLang="en-US" sz="2000" dirty="0">
                <a:latin typeface="+mj-ea"/>
                <a:ea typeface="+mj-ea"/>
              </a:rPr>
              <a:t> </a:t>
            </a:r>
            <a:r>
              <a:rPr lang="en-US" altLang="zh-CN" sz="2000" dirty="0">
                <a:latin typeface="+mj-ea"/>
                <a:ea typeface="+mj-ea"/>
              </a:rPr>
              <a:t>others.</a:t>
            </a:r>
          </a:p>
          <a:p>
            <a:pPr marL="457200" indent="-457200">
              <a:spcBef>
                <a:spcPts val="600"/>
              </a:spcBef>
              <a:spcAft>
                <a:spcPts val="600"/>
              </a:spcAft>
              <a:buFont typeface="Wingdings" panose="05000000000000000000" pitchFamily="2" charset="2"/>
              <a:buChar char="Ø"/>
            </a:pPr>
            <a:r>
              <a:rPr kumimoji="1" lang="en-US" altLang="zh-CN" sz="2800" dirty="0">
                <a:latin typeface="+mj-ea"/>
                <a:ea typeface="+mj-ea"/>
              </a:rPr>
              <a:t>Related Standards</a:t>
            </a:r>
          </a:p>
          <a:p>
            <a:pPr marL="342900" indent="-342900" algn="l">
              <a:spcBef>
                <a:spcPts val="600"/>
              </a:spcBef>
              <a:spcAft>
                <a:spcPts val="600"/>
              </a:spcAft>
              <a:buClrTx/>
              <a:buSzTx/>
              <a:buFont typeface="Arial" panose="020B0604020202020204" pitchFamily="34" charset="0"/>
              <a:buChar char="•"/>
            </a:pPr>
            <a:r>
              <a:rPr lang="en-GB" altLang="zh-CN" sz="1600" dirty="0">
                <a:latin typeface="+mj-ea"/>
                <a:ea typeface="+mj-ea"/>
                <a:sym typeface="+mn-ea"/>
              </a:rPr>
              <a:t>GB2761  </a:t>
            </a:r>
            <a:r>
              <a:rPr lang="en-GB" altLang="zh-CN" sz="1600" dirty="0">
                <a:latin typeface="+mj-ea"/>
                <a:ea typeface="+mj-ea"/>
              </a:rPr>
              <a:t>National Food Safety Standard </a:t>
            </a:r>
            <a:r>
              <a:rPr lang="en-GB" altLang="zh-CN" sz="1600" dirty="0">
                <a:latin typeface="+mj-ea"/>
                <a:ea typeface="+mj-ea"/>
                <a:sym typeface="+mn-ea"/>
              </a:rPr>
              <a:t>Maximum Levels for Mycotoxins in Foods</a:t>
            </a:r>
            <a:endParaRPr lang="en-GB" altLang="zh-CN" sz="1600" dirty="0">
              <a:latin typeface="+mj-ea"/>
              <a:ea typeface="+mj-ea"/>
            </a:endParaRPr>
          </a:p>
          <a:p>
            <a:pPr marL="342900" indent="-342900" algn="l">
              <a:spcBef>
                <a:spcPts val="600"/>
              </a:spcBef>
              <a:spcAft>
                <a:spcPts val="600"/>
              </a:spcAft>
              <a:buClrTx/>
              <a:buSzTx/>
              <a:buFont typeface="Arial" panose="020B0604020202020204" pitchFamily="34" charset="0"/>
              <a:buChar char="•"/>
            </a:pPr>
            <a:r>
              <a:rPr lang="en-GB" altLang="zh-CN" sz="1600" dirty="0">
                <a:latin typeface="+mj-ea"/>
                <a:ea typeface="+mj-ea"/>
                <a:sym typeface="+mn-ea"/>
              </a:rPr>
              <a:t>GB2762 </a:t>
            </a:r>
            <a:r>
              <a:rPr lang="en-GB" altLang="zh-CN" sz="1600" dirty="0">
                <a:latin typeface="+mj-ea"/>
                <a:ea typeface="+mj-ea"/>
              </a:rPr>
              <a:t> </a:t>
            </a:r>
            <a:r>
              <a:rPr lang="en-GB" altLang="zh-CN" sz="1600" dirty="0">
                <a:latin typeface="+mj-ea"/>
                <a:ea typeface="+mj-ea"/>
                <a:sym typeface="+mn-ea"/>
              </a:rPr>
              <a:t> National Food Safety Standard Maximum Levels for Contaminants in Foods</a:t>
            </a:r>
            <a:endParaRPr lang="en-GB" altLang="zh-CN" sz="1600" kern="1200" dirty="0">
              <a:latin typeface="+mj-ea"/>
              <a:ea typeface="+mj-ea"/>
              <a:cs typeface="+mn-cs"/>
            </a:endParaRPr>
          </a:p>
          <a:p>
            <a:pPr marL="342900" indent="-342900">
              <a:spcBef>
                <a:spcPts val="600"/>
              </a:spcBef>
              <a:spcAft>
                <a:spcPts val="600"/>
              </a:spcAft>
              <a:buFont typeface="Arial" panose="020B0604020202020204" pitchFamily="34" charset="0"/>
              <a:buChar char="•"/>
            </a:pPr>
            <a:endParaRPr kumimoji="1" lang="en-US" altLang="zh-CN" sz="2800" dirty="0">
              <a:latin typeface="+mj-ea"/>
              <a:ea typeface="+mj-ea"/>
            </a:endParaRPr>
          </a:p>
          <a:p>
            <a:pPr marL="342900" indent="-342900">
              <a:spcBef>
                <a:spcPts val="1200"/>
              </a:spcBef>
              <a:spcAft>
                <a:spcPts val="1200"/>
              </a:spcAft>
              <a:buFont typeface="Arial" panose="020B0604020202020204" pitchFamily="34" charset="0"/>
              <a:buChar char="•"/>
            </a:pPr>
            <a:endParaRPr lang="en-US" altLang="zh-CN" sz="2000" kern="100" dirty="0">
              <a:latin typeface="+mj-ea"/>
              <a:ea typeface="+mj-ea"/>
              <a:cs typeface="宋体" panose="02010600030101010101" pitchFamily="2" charset="-122"/>
            </a:endParaRPr>
          </a:p>
          <a:p>
            <a:pPr>
              <a:spcBef>
                <a:spcPts val="1200"/>
              </a:spcBef>
              <a:spcAft>
                <a:spcPts val="1200"/>
              </a:spcAft>
            </a:pPr>
            <a:endParaRPr lang="en-US" altLang="zh-CN" sz="1200" kern="100" dirty="0">
              <a:latin typeface="黑体" panose="02010609060101010101" pitchFamily="49" charset="-122"/>
              <a:ea typeface="黑体" panose="02010609060101010101" pitchFamily="49" charset="-122"/>
              <a:cs typeface="宋体" panose="02010600030101010101" pitchFamily="2" charset="-122"/>
            </a:endParaRPr>
          </a:p>
          <a:p>
            <a:pPr marL="171450" indent="-171450">
              <a:spcBef>
                <a:spcPts val="1200"/>
              </a:spcBef>
              <a:spcAft>
                <a:spcPts val="1200"/>
              </a:spcAft>
              <a:buFont typeface="Wingdings" panose="05000000000000000000" pitchFamily="2" charset="2"/>
              <a:buChar char="Ø"/>
            </a:pPr>
            <a:endParaRPr lang="zh-CN" altLang="zh-CN" sz="1200" kern="100" dirty="0">
              <a:effectLst/>
              <a:latin typeface="黑体" panose="02010609060101010101" pitchFamily="49" charset="-122"/>
              <a:ea typeface="黑体" panose="02010609060101010101" pitchFamily="49" charset="-122"/>
              <a:cs typeface="宋体" panose="02010600030101010101" pitchFamily="2" charset="-122"/>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a:spcBef>
                <a:spcPts val="1200"/>
              </a:spcBef>
              <a:spcAft>
                <a:spcPts val="1200"/>
              </a:spcAft>
            </a:pPr>
            <a:endParaRPr kumimoji="1" lang="en-US" altLang="zh-CN" sz="2000" dirty="0">
              <a:latin typeface="+mj-lt"/>
            </a:endParaRPr>
          </a:p>
        </p:txBody>
      </p:sp>
      <p:pic>
        <p:nvPicPr>
          <p:cNvPr id="5" name="图片 4"/>
          <p:cNvPicPr>
            <a:picLocks noChangeAspect="1"/>
          </p:cNvPicPr>
          <p:nvPr/>
        </p:nvPicPr>
        <p:blipFill rotWithShape="1">
          <a:blip r:embed="rId5"/>
          <a:srcRect l="18631" t="31026" r="60846" b="32892"/>
          <a:stretch>
            <a:fillRect/>
          </a:stretch>
        </p:blipFill>
        <p:spPr bwMode="auto">
          <a:xfrm>
            <a:off x="8986879" y="1279081"/>
            <a:ext cx="2133124" cy="1940364"/>
          </a:xfrm>
          <a:prstGeom prst="rect">
            <a:avLst/>
          </a:prstGeom>
          <a:ln>
            <a:noFill/>
          </a:ln>
        </p:spPr>
      </p:pic>
      <p:pic>
        <p:nvPicPr>
          <p:cNvPr id="2" name="图片 1"/>
          <p:cNvPicPr>
            <a:picLocks noChangeAspect="1"/>
          </p:cNvPicPr>
          <p:nvPr/>
        </p:nvPicPr>
        <p:blipFill>
          <a:blip r:embed="rId6"/>
          <a:srcRect b="45519"/>
          <a:stretch>
            <a:fillRect/>
          </a:stretch>
        </p:blipFill>
        <p:spPr>
          <a:xfrm>
            <a:off x="9339580" y="5272405"/>
            <a:ext cx="2852420" cy="1584960"/>
          </a:xfrm>
          <a:prstGeom prst="rect">
            <a:avLst/>
          </a:prstGeom>
          <a:effectLst>
            <a:outerShdw blurRad="63500" sx="102000" sy="102000" algn="ctr" rotWithShape="0">
              <a:prstClr val="black">
                <a:alpha val="40000"/>
              </a:prstClr>
            </a:outerShdw>
          </a:effectLst>
        </p:spPr>
      </p:pic>
      <p:pic>
        <p:nvPicPr>
          <p:cNvPr id="21" name="图片 20" descr="图形用户界面, 应用程序, Word&#10;&#10;描述已自动生成"/>
          <p:cNvPicPr>
            <a:picLocks noChangeAspect="1"/>
          </p:cNvPicPr>
          <p:nvPr/>
        </p:nvPicPr>
        <p:blipFill>
          <a:blip r:embed="rId7"/>
          <a:srcRect l="24334" t="22098" r="10518" b="10731"/>
          <a:stretch>
            <a:fillRect/>
          </a:stretch>
        </p:blipFill>
        <p:spPr>
          <a:xfrm>
            <a:off x="9328150" y="4615180"/>
            <a:ext cx="2851785" cy="1492250"/>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p:cNvSpPr txBox="1"/>
          <p:nvPr/>
        </p:nvSpPr>
        <p:spPr>
          <a:xfrm>
            <a:off x="4626594" y="132151"/>
            <a:ext cx="4418253" cy="584775"/>
          </a:xfrm>
          <a:prstGeom prst="rect">
            <a:avLst/>
          </a:prstGeom>
          <a:noFill/>
        </p:spPr>
        <p:txBody>
          <a:bodyPr wrap="square" rtlCol="0">
            <a:spAutoFit/>
          </a:bodyPr>
          <a:lstStyle/>
          <a:p>
            <a:pPr eaLnBrk="0" fontAlgn="base" hangingPunct="0">
              <a:spcBef>
                <a:spcPct val="0"/>
              </a:spcBef>
              <a:spcAft>
                <a:spcPct val="0"/>
              </a:spcAft>
            </a:pPr>
            <a:r>
              <a:rPr lang="en-US" altLang="zh-CN" sz="3200" b="1" dirty="0">
                <a:solidFill>
                  <a:schemeClr val="bg1"/>
                </a:solidFill>
                <a:ea typeface="隶书" panose="02010509060101010101" pitchFamily="49" charset="-122"/>
              </a:rPr>
              <a:t>1.</a:t>
            </a:r>
            <a:r>
              <a:rPr lang="zh-CN" altLang="en-US" sz="3200" b="1" dirty="0">
                <a:solidFill>
                  <a:schemeClr val="bg1"/>
                </a:solidFill>
                <a:ea typeface="隶书" panose="02010509060101010101" pitchFamily="49" charset="-122"/>
              </a:rPr>
              <a:t>中国总膳食研究</a:t>
            </a:r>
          </a:p>
        </p:txBody>
      </p:sp>
      <p:sp>
        <p:nvSpPr>
          <p:cNvPr id="13" name="文本框 12"/>
          <p:cNvSpPr txBox="1"/>
          <p:nvPr/>
        </p:nvSpPr>
        <p:spPr>
          <a:xfrm>
            <a:off x="929640" y="413385"/>
            <a:ext cx="11207115" cy="953135"/>
          </a:xfrm>
          <a:prstGeom prst="rect">
            <a:avLst/>
          </a:prstGeom>
          <a:noFill/>
        </p:spPr>
        <p:txBody>
          <a:bodyPr wrap="square">
            <a:spAutoFit/>
          </a:bodyPr>
          <a:lstStyle/>
          <a:p>
            <a:pPr marL="0" indent="0">
              <a:buNone/>
            </a:pPr>
            <a:r>
              <a:rPr lang="en-US" altLang="zh-CN" sz="2800">
                <a:sym typeface="+mn-ea"/>
              </a:rPr>
              <a:t>Risk Assessment of Dietary Fumonisin Exposure in Chinese Residents</a:t>
            </a:r>
            <a:endParaRPr lang="en-US" altLang="zh-CN" sz="2800"/>
          </a:p>
          <a:p>
            <a:pPr marL="0" indent="0">
              <a:buNone/>
            </a:pPr>
            <a:endParaRPr lang="zh-CN" altLang="zh-CN" sz="2800" kern="100">
              <a:ea typeface="黑体" panose="02010609060101010101" pitchFamily="49" charset="-122"/>
              <a:cs typeface="黑体" panose="02010609060101010101" pitchFamily="49" charset="-122"/>
            </a:endParaRPr>
          </a:p>
        </p:txBody>
      </p:sp>
      <p:grpSp>
        <p:nvGrpSpPr>
          <p:cNvPr id="22" name="组合 21"/>
          <p:cNvGrpSpPr/>
          <p:nvPr/>
        </p:nvGrpSpPr>
        <p:grpSpPr>
          <a:xfrm>
            <a:off x="6160135" y="1493520"/>
            <a:ext cx="5377180" cy="2722880"/>
            <a:chOff x="9940" y="2445"/>
            <a:chExt cx="8374" cy="3254"/>
          </a:xfrm>
        </p:grpSpPr>
        <p:pic>
          <p:nvPicPr>
            <p:cNvPr id="5" name="图片 4"/>
            <p:cNvPicPr>
              <a:picLocks noChangeAspect="1"/>
            </p:cNvPicPr>
            <p:nvPr/>
          </p:nvPicPr>
          <p:blipFill>
            <a:blip r:embed="rId3"/>
            <a:stretch>
              <a:fillRect/>
            </a:stretch>
          </p:blipFill>
          <p:spPr>
            <a:xfrm>
              <a:off x="9940" y="2449"/>
              <a:ext cx="4112" cy="3246"/>
            </a:xfrm>
            <a:prstGeom prst="rect">
              <a:avLst/>
            </a:prstGeom>
          </p:spPr>
        </p:pic>
        <p:pic>
          <p:nvPicPr>
            <p:cNvPr id="14" name="图片 13"/>
            <p:cNvPicPr>
              <a:picLocks noChangeAspect="1"/>
            </p:cNvPicPr>
            <p:nvPr/>
          </p:nvPicPr>
          <p:blipFill>
            <a:blip r:embed="rId4"/>
            <a:stretch>
              <a:fillRect/>
            </a:stretch>
          </p:blipFill>
          <p:spPr>
            <a:xfrm>
              <a:off x="14052" y="2445"/>
              <a:ext cx="4262" cy="3254"/>
            </a:xfrm>
            <a:prstGeom prst="rect">
              <a:avLst/>
            </a:prstGeom>
          </p:spPr>
        </p:pic>
      </p:grpSp>
      <p:sp>
        <p:nvSpPr>
          <p:cNvPr id="18" name="文本框 17"/>
          <p:cNvSpPr txBox="1"/>
          <p:nvPr/>
        </p:nvSpPr>
        <p:spPr>
          <a:xfrm>
            <a:off x="6179820" y="4255135"/>
            <a:ext cx="5345430" cy="5835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en-US" altLang="zh-CN" sz="1600">
                <a:sym typeface="+mn-ea"/>
              </a:rPr>
              <a:t>Impact of different proposed MLs on FBs exposure levels in corn-consuming populations</a:t>
            </a:r>
            <a:endParaRPr lang="zh-CN" altLang="en-US" sz="1600" dirty="0"/>
          </a:p>
        </p:txBody>
      </p:sp>
      <p:sp>
        <p:nvSpPr>
          <p:cNvPr id="21" name="文本框 20"/>
          <p:cNvSpPr txBox="1"/>
          <p:nvPr/>
        </p:nvSpPr>
        <p:spPr>
          <a:xfrm>
            <a:off x="1204595" y="4315460"/>
            <a:ext cx="4655820" cy="523240"/>
          </a:xfrm>
          <a:prstGeom prst="rect">
            <a:avLst/>
          </a:prstGeom>
        </p:spPr>
        <p:style>
          <a:lnRef idx="0">
            <a:schemeClr val="accent6"/>
          </a:lnRef>
          <a:fillRef idx="3">
            <a:schemeClr val="accent6"/>
          </a:fillRef>
          <a:effectRef idx="3">
            <a:schemeClr val="accent6"/>
          </a:effectRef>
          <a:fontRef idx="minor">
            <a:schemeClr val="lt1"/>
          </a:fontRef>
        </p:style>
        <p:txBody>
          <a:bodyPr vertOverflow="overflow" horzOverflow="overflow" vert="horz" wrap="square" numCol="1" spcCol="0" rtlCol="0" fromWordArt="0" anchor="t" anchorCtr="0" forceAA="0" compatLnSpc="1">
            <a:noAutofit/>
          </a:bodyPr>
          <a:lstStyle/>
          <a:p>
            <a:pPr lvl="0" algn="ctr">
              <a:buClrTx/>
              <a:buSzTx/>
              <a:buFontTx/>
            </a:pPr>
            <a:r>
              <a:rPr lang="en-US" altLang="zh-CN" sz="1600">
                <a:sym typeface="+mn-ea"/>
              </a:rPr>
              <a:t>Contamination status of FBs in various monitored food categories</a:t>
            </a:r>
            <a:endParaRPr lang="zh-CN" altLang="en-US" sz="1600">
              <a:sym typeface="+mn-ea"/>
            </a:endParaRPr>
          </a:p>
        </p:txBody>
      </p:sp>
      <p:pic>
        <p:nvPicPr>
          <p:cNvPr id="27" name="图片 26"/>
          <p:cNvPicPr>
            <a:picLocks noChangeAspect="1"/>
          </p:cNvPicPr>
          <p:nvPr/>
        </p:nvPicPr>
        <p:blipFill>
          <a:blip r:embed="rId5"/>
          <a:srcRect l="954" t="18092" r="12410" b="2994"/>
          <a:stretch>
            <a:fillRect/>
          </a:stretch>
        </p:blipFill>
        <p:spPr>
          <a:xfrm>
            <a:off x="1203325" y="1469390"/>
            <a:ext cx="4632960" cy="2743200"/>
          </a:xfrm>
          <a:prstGeom prst="rect">
            <a:avLst/>
          </a:prstGeom>
          <a:ln>
            <a:solidFill>
              <a:schemeClr val="accent6"/>
            </a:solidFill>
            <a:prstDash val="dashDot"/>
          </a:ln>
        </p:spPr>
      </p:pic>
      <p:sp>
        <p:nvSpPr>
          <p:cNvPr id="15" name="矩形 5"/>
          <p:cNvSpPr>
            <a:spLocks noChangeArrowheads="1"/>
          </p:cNvSpPr>
          <p:nvPr/>
        </p:nvSpPr>
        <p:spPr bwMode="auto">
          <a:xfrm>
            <a:off x="97790" y="4779645"/>
            <a:ext cx="11908790" cy="2084070"/>
          </a:xfrm>
          <a:prstGeom prst="rect">
            <a:avLst/>
          </a:prstGeom>
          <a:noFill/>
          <a:ln w="9525">
            <a:noFill/>
            <a:miter lim="800000"/>
          </a:ln>
        </p:spPr>
        <p:txBody>
          <a:bodyPr wrap="square">
            <a:spAutoFit/>
          </a:bodyPr>
          <a:lstStyle/>
          <a:p>
            <a:pPr marL="446405" indent="-265430" algn="just" fontAlgn="auto">
              <a:lnSpc>
                <a:spcPct val="120000"/>
              </a:lnSpc>
              <a:spcBef>
                <a:spcPts val="0"/>
              </a:spcBef>
              <a:buClr>
                <a:schemeClr val="accent5"/>
              </a:buClr>
              <a:buSzPct val="70000"/>
              <a:buFont typeface="Wingdings" panose="05000000000000000000" pitchFamily="2" charset="2"/>
              <a:buChar char="n"/>
            </a:pPr>
            <a:r>
              <a:rPr lang="en-US" altLang="zh-CN">
                <a:sym typeface="+mn-ea"/>
              </a:rPr>
              <a:t>Comprehensively understood the contamination levels of fumonisins in major food categories in China</a:t>
            </a:r>
            <a:endParaRPr lang="zh-CN" altLang="zh-CN" dirty="0">
              <a:latin typeface="Times New Roman" panose="02020603050405020304" pitchFamily="18" charset="0"/>
              <a:ea typeface="华文新魏" panose="02010800040101010101" pitchFamily="2" charset="-122"/>
            </a:endParaRPr>
          </a:p>
          <a:p>
            <a:pPr marL="446405" indent="-265430" algn="just" fontAlgn="auto">
              <a:lnSpc>
                <a:spcPct val="120000"/>
              </a:lnSpc>
              <a:spcBef>
                <a:spcPts val="0"/>
              </a:spcBef>
              <a:buClr>
                <a:schemeClr val="accent5"/>
              </a:buClr>
              <a:buSzPct val="70000"/>
              <a:buFont typeface="Wingdings" panose="05000000000000000000" pitchFamily="2" charset="2"/>
              <a:buChar char="n"/>
            </a:pPr>
            <a:r>
              <a:rPr lang="en-US" altLang="zh-CN">
                <a:sym typeface="+mn-ea"/>
              </a:rPr>
              <a:t>Systematically assessed the health risks of fumonisin exposure from major dietary sources for Chinese residents.The health risk from dietary FBs exposure for the entire population is</a:t>
            </a:r>
            <a:r>
              <a:rPr lang="en-US" altLang="zh-CN" b="1">
                <a:sym typeface="+mn-ea"/>
              </a:rPr>
              <a:t> </a:t>
            </a:r>
            <a:r>
              <a:rPr lang="en-US" altLang="zh-CN">
                <a:sym typeface="+mn-ea"/>
              </a:rPr>
              <a:t>relatively low. Rice and wheat products are the main food sources of FBs exposure for the entire population, accounting for about 80% of total exposure. Corn and its products account for 15~26%.</a:t>
            </a:r>
            <a:endParaRPr lang="en-US" altLang="zh-CN"/>
          </a:p>
          <a:p>
            <a:pPr marL="446405" indent="-265430" algn="just" fontAlgn="auto">
              <a:lnSpc>
                <a:spcPct val="120000"/>
              </a:lnSpc>
              <a:spcBef>
                <a:spcPts val="0"/>
              </a:spcBef>
              <a:buClr>
                <a:schemeClr val="accent5"/>
              </a:buClr>
              <a:buSzPct val="70000"/>
              <a:buFont typeface="Wingdings" panose="05000000000000000000" pitchFamily="2" charset="2"/>
              <a:buChar char="n"/>
            </a:pPr>
            <a:r>
              <a:rPr lang="en-US" altLang="zh-CN" b="1">
                <a:sym typeface="+mn-ea"/>
              </a:rPr>
              <a:t>Promoted the establishment of MLs for fumonisins in corn and its products (Standard setting)</a:t>
            </a:r>
            <a:r>
              <a:rPr lang="en-US" altLang="zh-CN">
                <a:sym typeface="+mn-ea"/>
              </a:rPr>
              <a:t>.</a:t>
            </a:r>
            <a:endParaRPr lang="zh-CN" altLang="zh-CN" dirty="0">
              <a:latin typeface="Times New Roman" panose="02020603050405020304" pitchFamily="18" charset="0"/>
              <a:ea typeface="华文新魏" panose="02010800040101010101" pitchFamily="2"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40740" y="128905"/>
            <a:ext cx="10443210" cy="1179830"/>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Food</a:t>
            </a:r>
            <a:r>
              <a:rPr lang="zh-CN" altLang="en-US" dirty="0"/>
              <a:t> </a:t>
            </a:r>
            <a:r>
              <a:rPr lang="en-US" altLang="zh-CN" dirty="0"/>
              <a:t>Allergens</a:t>
            </a:r>
            <a:endParaRPr lang="zh-CN" altLang="en-US" dirty="0"/>
          </a:p>
        </p:txBody>
      </p:sp>
      <p:pic>
        <p:nvPicPr>
          <p:cNvPr id="12" name="图片 11" descr="徽标&#10;&#10;描述已自动生成"/>
          <p:cNvPicPr>
            <a:picLocks noChangeAspect="1"/>
          </p:cNvPicPr>
          <p:nvPr/>
        </p:nvPicPr>
        <p:blipFill>
          <a:blip r:embed="rId3"/>
          <a:stretch>
            <a:fillRect/>
          </a:stretch>
        </p:blipFill>
        <p:spPr>
          <a:xfrm>
            <a:off x="11053393" y="27810"/>
            <a:ext cx="1138607" cy="924583"/>
          </a:xfrm>
          <a:prstGeom prst="rect">
            <a:avLst/>
          </a:prstGeom>
        </p:spPr>
      </p:pic>
      <p:pic>
        <p:nvPicPr>
          <p:cNvPr id="2" name="图片 1" descr="CCDCW220155-1.jpg"/>
          <p:cNvPicPr/>
          <p:nvPr/>
        </p:nvPicPr>
        <p:blipFill>
          <a:blip r:embed="rId4"/>
          <a:stretch>
            <a:fillRect/>
          </a:stretch>
        </p:blipFill>
        <p:spPr>
          <a:xfrm>
            <a:off x="7972462" y="1899196"/>
            <a:ext cx="3573855" cy="1818807"/>
          </a:xfrm>
          <a:prstGeom prst="rect">
            <a:avLst/>
          </a:prstGeom>
          <a:noFill/>
          <a:ln>
            <a:noFill/>
          </a:ln>
        </p:spPr>
      </p:pic>
      <p:sp>
        <p:nvSpPr>
          <p:cNvPr id="4" name="文本框 3"/>
          <p:cNvSpPr txBox="1"/>
          <p:nvPr/>
        </p:nvSpPr>
        <p:spPr>
          <a:xfrm>
            <a:off x="613877" y="1757720"/>
            <a:ext cx="6894608" cy="5205210"/>
          </a:xfrm>
          <a:prstGeom prst="rect">
            <a:avLst/>
          </a:prstGeom>
          <a:noFill/>
        </p:spPr>
        <p:txBody>
          <a:bodyPr wrap="square" rtlCol="0">
            <a:noAutofit/>
          </a:bodyPr>
          <a:lstStyle/>
          <a:p>
            <a:pPr marL="457200" indent="-457200">
              <a:buFont typeface="Wingdings" panose="05000000000000000000" pitchFamily="2" charset="2"/>
              <a:buChar char="Ø"/>
            </a:pPr>
            <a:r>
              <a:rPr kumimoji="1" lang="en-US" altLang="zh-CN" sz="2800" dirty="0">
                <a:latin typeface="+mj-ea"/>
                <a:ea typeface="+mj-ea"/>
              </a:rPr>
              <a:t>Data</a:t>
            </a:r>
            <a:r>
              <a:rPr kumimoji="1" lang="zh-CN" altLang="en-US" sz="2800" dirty="0">
                <a:latin typeface="+mj-ea"/>
                <a:ea typeface="+mj-ea"/>
              </a:rPr>
              <a:t> </a:t>
            </a:r>
            <a:r>
              <a:rPr kumimoji="1" lang="en-US" altLang="zh-CN" sz="2800" dirty="0">
                <a:latin typeface="+mj-ea"/>
                <a:ea typeface="+mj-ea"/>
              </a:rPr>
              <a:t>collection</a:t>
            </a:r>
            <a:endParaRPr lang="en-US" altLang="zh-CN" sz="28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spcBef>
                <a:spcPts val="600"/>
              </a:spcBef>
              <a:spcAft>
                <a:spcPts val="600"/>
              </a:spcAft>
              <a:buFont typeface="Arial" panose="020B0604020202020204" pitchFamily="34" charset="0"/>
              <a:buChar char="•"/>
            </a:pPr>
            <a:r>
              <a:rPr kumimoji="1" lang="en-US" altLang="zh-CN" sz="2000" dirty="0">
                <a:latin typeface="+mj-ea"/>
                <a:ea typeface="+mj-ea"/>
              </a:rPr>
              <a:t>2020-2025:</a:t>
            </a:r>
            <a:r>
              <a:rPr kumimoji="1" lang="zh-CN" altLang="en-US" sz="2000" dirty="0">
                <a:latin typeface="+mj-ea"/>
                <a:ea typeface="+mj-ea"/>
              </a:rPr>
              <a:t> </a:t>
            </a:r>
            <a:r>
              <a:rPr kumimoji="1" lang="en-US" altLang="zh-CN" sz="2000" dirty="0">
                <a:latin typeface="+mj-ea"/>
                <a:ea typeface="+mj-ea"/>
              </a:rPr>
              <a:t>Data</a:t>
            </a:r>
            <a:r>
              <a:rPr kumimoji="1" lang="zh-CN" altLang="en-US" sz="2000" dirty="0">
                <a:latin typeface="+mj-ea"/>
                <a:ea typeface="+mj-ea"/>
              </a:rPr>
              <a:t> </a:t>
            </a:r>
            <a:r>
              <a:rPr kumimoji="1" lang="en-US" altLang="zh-CN" sz="2000" dirty="0">
                <a:latin typeface="+mj-ea"/>
                <a:ea typeface="+mj-ea"/>
              </a:rPr>
              <a:t>from</a:t>
            </a:r>
            <a:r>
              <a:rPr kumimoji="1" lang="zh-CN" altLang="en-US" sz="2000" dirty="0">
                <a:latin typeface="+mj-ea"/>
                <a:ea typeface="+mj-ea"/>
              </a:rPr>
              <a:t> </a:t>
            </a:r>
            <a:r>
              <a:rPr kumimoji="1" lang="en-US" altLang="zh-CN" sz="2000" dirty="0">
                <a:latin typeface="+mj-ea"/>
                <a:ea typeface="+mj-ea"/>
              </a:rPr>
              <a:t>4</a:t>
            </a:r>
            <a:r>
              <a:rPr kumimoji="1" lang="zh-CN" altLang="en-US" sz="2000" dirty="0">
                <a:latin typeface="+mj-ea"/>
                <a:ea typeface="+mj-ea"/>
              </a:rPr>
              <a:t> </a:t>
            </a:r>
            <a:r>
              <a:rPr kumimoji="1" lang="en-US" altLang="zh-CN" sz="2000" dirty="0">
                <a:latin typeface="+mj-ea"/>
                <a:ea typeface="+mj-ea"/>
              </a:rPr>
              <a:t>cities</a:t>
            </a:r>
            <a:r>
              <a:rPr kumimoji="1" lang="zh-CN" altLang="en-US" sz="2000" dirty="0">
                <a:latin typeface="+mj-ea"/>
                <a:ea typeface="+mj-ea"/>
              </a:rPr>
              <a:t> </a:t>
            </a:r>
            <a:r>
              <a:rPr kumimoji="1" lang="en-US" altLang="zh-CN" sz="2000" dirty="0">
                <a:latin typeface="+mj-ea"/>
                <a:ea typeface="+mj-ea"/>
              </a:rPr>
              <a:t>were</a:t>
            </a:r>
            <a:r>
              <a:rPr kumimoji="1" lang="zh-CN" altLang="en-US" sz="2000" dirty="0">
                <a:latin typeface="+mj-ea"/>
                <a:ea typeface="+mj-ea"/>
              </a:rPr>
              <a:t> </a:t>
            </a:r>
            <a:r>
              <a:rPr kumimoji="1" lang="en-US" altLang="zh-CN" sz="2000" dirty="0">
                <a:latin typeface="+mj-ea"/>
                <a:ea typeface="+mj-ea"/>
              </a:rPr>
              <a:t>collected.</a:t>
            </a:r>
            <a:r>
              <a:rPr kumimoji="1" lang="zh-CN" altLang="en-US" sz="2000" dirty="0">
                <a:latin typeface="+mj-ea"/>
                <a:ea typeface="+mj-ea"/>
              </a:rPr>
              <a:t> </a:t>
            </a:r>
            <a:r>
              <a:rPr kumimoji="1" lang="en-US" altLang="zh-CN" sz="2000" dirty="0">
                <a:latin typeface="+mj-ea"/>
                <a:ea typeface="+mj-ea"/>
              </a:rPr>
              <a:t>Over</a:t>
            </a:r>
            <a:r>
              <a:rPr kumimoji="1" lang="zh-CN" altLang="en-US" sz="2000" dirty="0">
                <a:latin typeface="+mj-ea"/>
                <a:ea typeface="+mj-ea"/>
              </a:rPr>
              <a:t>  </a:t>
            </a:r>
            <a:r>
              <a:rPr kumimoji="1" lang="en-US" altLang="zh-CN" sz="2400" b="1" dirty="0">
                <a:solidFill>
                  <a:srgbClr val="C00000"/>
                </a:solidFill>
                <a:latin typeface="+mj-ea"/>
                <a:ea typeface="+mj-ea"/>
              </a:rPr>
              <a:t>16,000</a:t>
            </a:r>
            <a:r>
              <a:rPr kumimoji="1" lang="zh-CN" altLang="en-US" sz="2400" b="1" dirty="0">
                <a:solidFill>
                  <a:srgbClr val="C00000"/>
                </a:solidFill>
                <a:latin typeface="+mj-ea"/>
                <a:ea typeface="+mj-ea"/>
              </a:rPr>
              <a:t> </a:t>
            </a:r>
            <a:r>
              <a:rPr kumimoji="1" lang="en-US" altLang="zh-CN" sz="2000" dirty="0">
                <a:latin typeface="+mj-ea"/>
                <a:ea typeface="+mj-ea"/>
              </a:rPr>
              <a:t>people</a:t>
            </a:r>
            <a:r>
              <a:rPr kumimoji="1" lang="zh-CN" altLang="en-US" sz="2000" dirty="0">
                <a:latin typeface="+mj-ea"/>
                <a:ea typeface="+mj-ea"/>
              </a:rPr>
              <a:t> </a:t>
            </a:r>
            <a:r>
              <a:rPr kumimoji="1" lang="en-US" altLang="zh-CN" sz="2000" dirty="0">
                <a:latin typeface="+mj-ea"/>
                <a:ea typeface="+mj-ea"/>
              </a:rPr>
              <a:t>involved.</a:t>
            </a:r>
          </a:p>
          <a:p>
            <a:pPr marL="342900" indent="-342900">
              <a:spcBef>
                <a:spcPts val="600"/>
              </a:spcBef>
              <a:spcAft>
                <a:spcPts val="600"/>
              </a:spcAft>
              <a:buFont typeface="Arial" panose="020B0604020202020204" pitchFamily="34" charset="0"/>
              <a:buChar char="•"/>
            </a:pPr>
            <a:r>
              <a:rPr kumimoji="1" lang="en-GB" altLang="zh-CN" sz="2000" dirty="0">
                <a:latin typeface="+mj-ea"/>
                <a:ea typeface="+mj-ea"/>
              </a:rPr>
              <a:t>The food allergens in these individuals included </a:t>
            </a:r>
            <a:r>
              <a:rPr kumimoji="1" lang="en-US" altLang="zh-CN" sz="2400" b="1" dirty="0">
                <a:solidFill>
                  <a:srgbClr val="C00000"/>
                </a:solidFill>
                <a:latin typeface="+mj-ea"/>
                <a:ea typeface="+mj-ea"/>
              </a:rPr>
              <a:t>S</a:t>
            </a:r>
            <a:r>
              <a:rPr kumimoji="1" lang="en-GB" altLang="zh-CN" sz="2400" b="1" dirty="0" err="1">
                <a:solidFill>
                  <a:srgbClr val="C00000"/>
                </a:solidFill>
                <a:latin typeface="+mj-ea"/>
                <a:ea typeface="+mj-ea"/>
              </a:rPr>
              <a:t>hrimp</a:t>
            </a:r>
            <a:r>
              <a:rPr kumimoji="1" lang="en-GB" altLang="zh-CN" sz="2400" b="1" dirty="0">
                <a:solidFill>
                  <a:srgbClr val="C00000"/>
                </a:solidFill>
                <a:latin typeface="+mj-ea"/>
                <a:ea typeface="+mj-ea"/>
              </a:rPr>
              <a:t>, </a:t>
            </a:r>
            <a:r>
              <a:rPr kumimoji="1" lang="en-GB" altLang="zh-CN" sz="2400" b="1" dirty="0" err="1">
                <a:solidFill>
                  <a:srgbClr val="C00000"/>
                </a:solidFill>
                <a:latin typeface="+mj-ea"/>
                <a:ea typeface="+mj-ea"/>
              </a:rPr>
              <a:t>Soybean, </a:t>
            </a:r>
            <a:r>
              <a:rPr kumimoji="1" lang="en-US" altLang="zh-CN" sz="2400" b="1" dirty="0">
                <a:solidFill>
                  <a:srgbClr val="C00000"/>
                </a:solidFill>
                <a:latin typeface="+mj-ea"/>
                <a:ea typeface="+mj-ea"/>
              </a:rPr>
              <a:t>C</a:t>
            </a:r>
            <a:r>
              <a:rPr kumimoji="1" lang="en-GB" altLang="zh-CN" sz="2400" b="1" dirty="0" err="1">
                <a:solidFill>
                  <a:srgbClr val="C00000"/>
                </a:solidFill>
                <a:latin typeface="+mj-ea"/>
                <a:ea typeface="+mj-ea"/>
              </a:rPr>
              <a:t>rab</a:t>
            </a:r>
            <a:r>
              <a:rPr kumimoji="1" lang="en-GB" altLang="zh-CN" sz="2400" b="1" dirty="0">
                <a:solidFill>
                  <a:srgbClr val="C00000"/>
                </a:solidFill>
                <a:latin typeface="+mj-ea"/>
                <a:ea typeface="+mj-ea"/>
              </a:rPr>
              <a:t>, </a:t>
            </a:r>
            <a:r>
              <a:rPr kumimoji="1" lang="en-US" altLang="zh-CN" sz="2400" b="1" dirty="0">
                <a:solidFill>
                  <a:srgbClr val="C00000"/>
                </a:solidFill>
                <a:latin typeface="+mj-ea"/>
                <a:ea typeface="+mj-ea"/>
              </a:rPr>
              <a:t>M</a:t>
            </a:r>
            <a:r>
              <a:rPr kumimoji="1" lang="en-GB" altLang="zh-CN" sz="2400" b="1" dirty="0">
                <a:solidFill>
                  <a:srgbClr val="C00000"/>
                </a:solidFill>
                <a:latin typeface="+mj-ea"/>
                <a:ea typeface="+mj-ea"/>
              </a:rPr>
              <a:t>ilk, </a:t>
            </a:r>
            <a:r>
              <a:rPr kumimoji="1" lang="en-US" altLang="zh-CN" sz="2400" b="1" dirty="0">
                <a:solidFill>
                  <a:srgbClr val="C00000"/>
                </a:solidFill>
                <a:latin typeface="+mj-ea"/>
                <a:ea typeface="+mj-ea"/>
              </a:rPr>
              <a:t>E</a:t>
            </a:r>
            <a:r>
              <a:rPr kumimoji="1" lang="en-GB" altLang="zh-CN" sz="2400" b="1" dirty="0" err="1">
                <a:solidFill>
                  <a:srgbClr val="C00000"/>
                </a:solidFill>
                <a:latin typeface="+mj-ea"/>
                <a:ea typeface="+mj-ea"/>
              </a:rPr>
              <a:t>g</a:t>
            </a:r>
            <a:r>
              <a:rPr kumimoji="1" lang="en-US" altLang="zh-CN" sz="2400" b="1" dirty="0">
                <a:solidFill>
                  <a:srgbClr val="C00000"/>
                </a:solidFill>
                <a:latin typeface="+mj-ea"/>
                <a:ea typeface="+mj-ea"/>
              </a:rPr>
              <a:t>gs, etc.</a:t>
            </a:r>
            <a:endParaRPr kumimoji="1" lang="en-US" altLang="zh-CN" sz="2000" dirty="0">
              <a:latin typeface="+mj-ea"/>
              <a:ea typeface="+mj-ea"/>
            </a:endParaRPr>
          </a:p>
          <a:p>
            <a:pPr marL="457200" indent="-457200">
              <a:spcBef>
                <a:spcPts val="1200"/>
              </a:spcBef>
              <a:spcAft>
                <a:spcPts val="1200"/>
              </a:spcAft>
              <a:buFont typeface="Wingdings" panose="05000000000000000000" pitchFamily="2" charset="2"/>
              <a:buChar char="Ø"/>
            </a:pPr>
            <a:r>
              <a:rPr kumimoji="1" lang="en-US" altLang="zh-CN" sz="2800" dirty="0">
                <a:latin typeface="+mj-ea"/>
                <a:ea typeface="+mj-ea"/>
              </a:rPr>
              <a:t>Standard</a:t>
            </a:r>
            <a:r>
              <a:rPr kumimoji="1" lang="zh-CN" altLang="en-US" sz="2800" dirty="0">
                <a:latin typeface="+mj-ea"/>
                <a:ea typeface="+mj-ea"/>
              </a:rPr>
              <a:t> </a:t>
            </a:r>
            <a:r>
              <a:rPr kumimoji="1" lang="en-US" altLang="zh-CN" sz="2800" dirty="0">
                <a:latin typeface="+mj-ea"/>
                <a:ea typeface="+mj-ea"/>
              </a:rPr>
              <a:t>published</a:t>
            </a:r>
          </a:p>
          <a:p>
            <a:pPr marL="342900" indent="-342900" algn="just">
              <a:spcBef>
                <a:spcPts val="600"/>
              </a:spcBef>
              <a:spcAft>
                <a:spcPts val="600"/>
              </a:spcAft>
              <a:buFont typeface="Arial" panose="020B0604020202020204" pitchFamily="34" charset="0"/>
              <a:buChar char="•"/>
            </a:pPr>
            <a:r>
              <a:rPr kumimoji="1" lang="en-GB" altLang="zh-CN" sz="2000" dirty="0">
                <a:latin typeface="+mj-ea"/>
                <a:ea typeface="+mj-ea"/>
              </a:rPr>
              <a:t>National</a:t>
            </a:r>
            <a:r>
              <a:rPr kumimoji="1" lang="zh-CN" altLang="en-US" sz="2000" dirty="0">
                <a:latin typeface="+mj-ea"/>
                <a:ea typeface="+mj-ea"/>
              </a:rPr>
              <a:t> </a:t>
            </a:r>
            <a:r>
              <a:rPr kumimoji="1" lang="en-GB" altLang="zh-CN" sz="2000" dirty="0">
                <a:latin typeface="+mj-ea"/>
                <a:ea typeface="+mj-ea"/>
              </a:rPr>
              <a:t>Food Safety Standard “General Requirements for Prepackaged Food Labeling”</a:t>
            </a:r>
            <a:r>
              <a:rPr kumimoji="1" lang="zh-CN" altLang="en-US" sz="2000" dirty="0">
                <a:latin typeface="+mj-ea"/>
                <a:ea typeface="+mj-ea"/>
              </a:rPr>
              <a:t> </a:t>
            </a:r>
            <a:r>
              <a:rPr kumimoji="1" lang="en-US" altLang="zh-CN" sz="2000" dirty="0">
                <a:latin typeface="+mj-ea"/>
                <a:ea typeface="+mj-ea"/>
              </a:rPr>
              <a:t>was</a:t>
            </a:r>
            <a:r>
              <a:rPr kumimoji="1" lang="zh-CN" altLang="en-US" sz="2000" dirty="0">
                <a:latin typeface="+mj-ea"/>
                <a:ea typeface="+mj-ea"/>
              </a:rPr>
              <a:t> </a:t>
            </a:r>
            <a:r>
              <a:rPr kumimoji="1" lang="en-US" altLang="zh-CN" sz="2000" dirty="0">
                <a:latin typeface="+mj-ea"/>
                <a:ea typeface="+mj-ea"/>
              </a:rPr>
              <a:t>published,</a:t>
            </a:r>
            <a:r>
              <a:rPr kumimoji="1" lang="zh-CN" altLang="en-US" sz="2000" dirty="0">
                <a:latin typeface="+mj-ea"/>
                <a:ea typeface="+mj-ea"/>
              </a:rPr>
              <a:t> </a:t>
            </a:r>
            <a:r>
              <a:rPr kumimoji="1" lang="en-US" altLang="zh-CN" sz="2000" dirty="0">
                <a:latin typeface="+mj-ea"/>
                <a:ea typeface="+mj-ea"/>
              </a:rPr>
              <a:t>which</a:t>
            </a:r>
            <a:r>
              <a:rPr kumimoji="1" lang="zh-CN" altLang="en-US" sz="2000" dirty="0">
                <a:latin typeface="+mj-ea"/>
                <a:ea typeface="+mj-ea"/>
              </a:rPr>
              <a:t> </a:t>
            </a:r>
            <a:r>
              <a:rPr kumimoji="1" lang="en-GB" altLang="zh-CN" sz="2000" dirty="0">
                <a:latin typeface="+mj-ea"/>
                <a:ea typeface="+mj-ea"/>
              </a:rPr>
              <a:t>stipulates that the eight major types of </a:t>
            </a:r>
            <a:r>
              <a:rPr kumimoji="1" lang="en-US" altLang="zh-CN" sz="2400" b="1" dirty="0">
                <a:solidFill>
                  <a:srgbClr val="C00000"/>
                </a:solidFill>
                <a:latin typeface="+mj-ea"/>
                <a:ea typeface="+mj-ea"/>
              </a:rPr>
              <a:t>A</a:t>
            </a:r>
            <a:r>
              <a:rPr kumimoji="1" lang="en-GB" altLang="zh-CN" sz="2400" b="1" dirty="0" err="1">
                <a:solidFill>
                  <a:srgbClr val="C00000"/>
                </a:solidFill>
                <a:latin typeface="+mj-ea"/>
                <a:ea typeface="+mj-ea"/>
              </a:rPr>
              <a:t>llergens</a:t>
            </a:r>
            <a:r>
              <a:rPr kumimoji="1" lang="en-GB" altLang="zh-CN" sz="2400" b="1" dirty="0">
                <a:solidFill>
                  <a:srgbClr val="C00000"/>
                </a:solidFill>
                <a:latin typeface="+mj-ea"/>
                <a:ea typeface="+mj-ea"/>
              </a:rPr>
              <a:t> </a:t>
            </a:r>
            <a:r>
              <a:rPr kumimoji="1" lang="en-GB" altLang="zh-CN" sz="2000" dirty="0">
                <a:latin typeface="+mj-ea"/>
                <a:ea typeface="+mj-ea"/>
              </a:rPr>
              <a:t>must be </a:t>
            </a:r>
            <a:r>
              <a:rPr kumimoji="1" lang="en-GB" altLang="zh-CN" sz="2400" b="1" dirty="0">
                <a:solidFill>
                  <a:srgbClr val="C00000"/>
                </a:solidFill>
                <a:latin typeface="+mj-ea"/>
                <a:ea typeface="+mj-ea"/>
              </a:rPr>
              <a:t>compulsorily declared </a:t>
            </a:r>
            <a:r>
              <a:rPr kumimoji="1" lang="en-GB" altLang="zh-CN" sz="2000" dirty="0">
                <a:latin typeface="+mj-ea"/>
                <a:ea typeface="+mj-ea"/>
              </a:rPr>
              <a:t>on the label of prepackaged foods.</a:t>
            </a:r>
          </a:p>
          <a:p>
            <a:pPr marL="342900" indent="-342900">
              <a:spcBef>
                <a:spcPts val="600"/>
              </a:spcBef>
              <a:spcAft>
                <a:spcPts val="600"/>
              </a:spcAft>
              <a:buFont typeface="Arial" panose="020B0604020202020204" pitchFamily="34" charset="0"/>
              <a:buChar char="•"/>
            </a:pPr>
            <a:endParaRPr kumimoji="1" lang="en-US" altLang="zh-CN" sz="2000" dirty="0">
              <a:latin typeface="+mj-ea"/>
              <a:ea typeface="+mj-ea"/>
            </a:endParaRPr>
          </a:p>
          <a:p>
            <a:pPr marL="171450" indent="-171450">
              <a:spcBef>
                <a:spcPts val="1200"/>
              </a:spcBef>
              <a:spcAft>
                <a:spcPts val="1200"/>
              </a:spcAft>
              <a:buFont typeface="Wingdings" panose="05000000000000000000" pitchFamily="2" charset="2"/>
              <a:buChar char="Ø"/>
            </a:pPr>
            <a:endParaRPr lang="zh-CN" altLang="zh-CN" sz="1200" kern="100" dirty="0">
              <a:effectLst/>
              <a:latin typeface="黑体" panose="02010609060101010101" pitchFamily="49" charset="-122"/>
              <a:ea typeface="黑体" panose="02010609060101010101" pitchFamily="49" charset="-122"/>
              <a:cs typeface="宋体" panose="02010600030101010101" pitchFamily="2" charset="-122"/>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a:spcBef>
                <a:spcPts val="1200"/>
              </a:spcBef>
              <a:spcAft>
                <a:spcPts val="1200"/>
              </a:spcAft>
            </a:pPr>
            <a:endParaRPr kumimoji="1" lang="en-US" altLang="zh-CN" sz="2000" dirty="0">
              <a:latin typeface="+mj-lt"/>
            </a:endParaRPr>
          </a:p>
        </p:txBody>
      </p:sp>
      <p:pic>
        <p:nvPicPr>
          <p:cNvPr id="7" name="图片 6" descr="图形用户界面, 应用程序, Word&#10;&#10;描述已自动生成"/>
          <p:cNvPicPr>
            <a:picLocks noChangeAspect="1"/>
          </p:cNvPicPr>
          <p:nvPr/>
        </p:nvPicPr>
        <p:blipFill>
          <a:blip r:embed="rId5"/>
          <a:srcRect l="23573" t="21057" r="9002" b="10559"/>
          <a:stretch>
            <a:fillRect/>
          </a:stretch>
        </p:blipFill>
        <p:spPr>
          <a:xfrm>
            <a:off x="8433987" y="4356244"/>
            <a:ext cx="2757561" cy="1818807"/>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Radioactive</a:t>
            </a:r>
            <a:r>
              <a:rPr lang="zh-CN" altLang="en-US" dirty="0"/>
              <a:t> </a:t>
            </a:r>
            <a:r>
              <a:rPr lang="en-US" altLang="zh-CN" dirty="0"/>
              <a:t>Substances</a:t>
            </a:r>
            <a:endParaRPr lang="zh-CN" altLang="en-US" dirty="0"/>
          </a:p>
        </p:txBody>
      </p:sp>
      <p:pic>
        <p:nvPicPr>
          <p:cNvPr id="12" name="图片 11" descr="徽标&#10;&#10;描述已自动生成"/>
          <p:cNvPicPr>
            <a:picLocks noChangeAspect="1"/>
          </p:cNvPicPr>
          <p:nvPr/>
        </p:nvPicPr>
        <p:blipFill>
          <a:blip r:embed="rId3"/>
          <a:stretch>
            <a:fillRect/>
          </a:stretch>
        </p:blipFill>
        <p:spPr>
          <a:xfrm>
            <a:off x="11053393" y="27810"/>
            <a:ext cx="1138607" cy="924583"/>
          </a:xfrm>
          <a:prstGeom prst="rect">
            <a:avLst/>
          </a:prstGeom>
        </p:spPr>
      </p:pic>
      <p:sp>
        <p:nvSpPr>
          <p:cNvPr id="2" name="文本框 1"/>
          <p:cNvSpPr txBox="1"/>
          <p:nvPr/>
        </p:nvSpPr>
        <p:spPr>
          <a:xfrm>
            <a:off x="613877" y="1757720"/>
            <a:ext cx="6595950" cy="4971365"/>
          </a:xfrm>
          <a:prstGeom prst="rect">
            <a:avLst/>
          </a:prstGeom>
          <a:noFill/>
        </p:spPr>
        <p:txBody>
          <a:bodyPr wrap="square" rtlCol="0">
            <a:noAutofit/>
          </a:bodyPr>
          <a:lstStyle/>
          <a:p>
            <a:pPr marL="457200" indent="-457200">
              <a:buFont typeface="Wingdings" panose="05000000000000000000" pitchFamily="2" charset="2"/>
              <a:buChar char="Ø"/>
            </a:pPr>
            <a:r>
              <a:rPr kumimoji="1" lang="en-US" altLang="zh-CN" sz="2800" dirty="0">
                <a:latin typeface="+mj-ea"/>
                <a:ea typeface="+mj-ea"/>
              </a:rPr>
              <a:t>Data</a:t>
            </a:r>
            <a:r>
              <a:rPr kumimoji="1" lang="zh-CN" altLang="en-US" sz="2800" dirty="0">
                <a:latin typeface="+mj-ea"/>
                <a:ea typeface="+mj-ea"/>
              </a:rPr>
              <a:t> </a:t>
            </a:r>
            <a:r>
              <a:rPr kumimoji="1" lang="en-US" altLang="zh-CN" sz="2800" dirty="0">
                <a:latin typeface="+mj-ea"/>
                <a:ea typeface="+mj-ea"/>
              </a:rPr>
              <a:t>collection</a:t>
            </a:r>
            <a:endParaRPr lang="en-US" altLang="zh-CN" sz="2800"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just">
              <a:spcBef>
                <a:spcPts val="600"/>
              </a:spcBef>
              <a:spcAft>
                <a:spcPts val="600"/>
              </a:spcAft>
              <a:buFont typeface="Arial" panose="020B0604020202020204" pitchFamily="34" charset="0"/>
              <a:buChar char="•"/>
            </a:pPr>
            <a:r>
              <a:rPr lang="en-GB" altLang="zh-CN" sz="2000" dirty="0">
                <a:latin typeface="+mj-ea"/>
                <a:ea typeface="+mj-ea"/>
              </a:rPr>
              <a:t>From 2012 to 2024, a total of 13,698 samples were monitored, and 117,796 data collection points were established across China</a:t>
            </a:r>
            <a:r>
              <a:rPr lang="en-US" altLang="zh-CN" sz="2000" dirty="0">
                <a:latin typeface="+mj-ea"/>
                <a:ea typeface="+mj-ea"/>
              </a:rPr>
              <a:t>.</a:t>
            </a:r>
          </a:p>
          <a:p>
            <a:pPr marL="342900" indent="-342900" algn="just">
              <a:spcBef>
                <a:spcPts val="600"/>
              </a:spcBef>
              <a:spcAft>
                <a:spcPts val="600"/>
              </a:spcAft>
              <a:buFont typeface="Arial" panose="020B0604020202020204" pitchFamily="34" charset="0"/>
              <a:buChar char="•"/>
            </a:pPr>
            <a:r>
              <a:rPr lang="en-GB" altLang="zh-CN" sz="2000" dirty="0">
                <a:latin typeface="+mj-ea"/>
                <a:ea typeface="+mj-ea"/>
              </a:rPr>
              <a:t>The types of food include beverages, seafood, dried fruits and nuts, fruit juice, dairy products, aquatic food products, processed food, and others.</a:t>
            </a:r>
          </a:p>
          <a:p>
            <a:pPr marL="457200" indent="-457200">
              <a:spcBef>
                <a:spcPts val="600"/>
              </a:spcBef>
              <a:spcAft>
                <a:spcPts val="600"/>
              </a:spcAft>
              <a:buFont typeface="Wingdings" panose="05000000000000000000" pitchFamily="2" charset="2"/>
              <a:buChar char="Ø"/>
            </a:pPr>
            <a:r>
              <a:rPr kumimoji="1" lang="en-GB" altLang="zh-CN" sz="2800" dirty="0">
                <a:latin typeface="+mj-ea"/>
                <a:ea typeface="+mj-ea"/>
              </a:rPr>
              <a:t>Suggestions</a:t>
            </a:r>
            <a:r>
              <a:rPr kumimoji="1" lang="zh-CN" altLang="en-US" sz="2800" dirty="0">
                <a:latin typeface="+mj-ea"/>
                <a:ea typeface="+mj-ea"/>
              </a:rPr>
              <a:t> </a:t>
            </a:r>
            <a:r>
              <a:rPr kumimoji="1" lang="en-US" altLang="zh-CN" sz="2800" dirty="0">
                <a:latin typeface="+mj-ea"/>
                <a:ea typeface="+mj-ea"/>
              </a:rPr>
              <a:t>to</a:t>
            </a:r>
            <a:r>
              <a:rPr kumimoji="1" lang="zh-CN" altLang="en-US" sz="2800" dirty="0">
                <a:latin typeface="+mj-ea"/>
                <a:ea typeface="+mj-ea"/>
              </a:rPr>
              <a:t> </a:t>
            </a:r>
            <a:r>
              <a:rPr kumimoji="1" lang="en-US" altLang="zh-CN" sz="2800" dirty="0">
                <a:latin typeface="+mj-ea"/>
                <a:ea typeface="+mj-ea"/>
              </a:rPr>
              <a:t>the</a:t>
            </a:r>
            <a:r>
              <a:rPr kumimoji="1" lang="zh-CN" altLang="en-US" sz="2800" dirty="0">
                <a:latin typeface="+mj-ea"/>
                <a:ea typeface="+mj-ea"/>
              </a:rPr>
              <a:t> </a:t>
            </a:r>
            <a:r>
              <a:rPr kumimoji="1" lang="en-US" altLang="zh-CN" sz="2800" dirty="0">
                <a:latin typeface="+mj-ea"/>
                <a:ea typeface="+mj-ea"/>
              </a:rPr>
              <a:t>government</a:t>
            </a:r>
          </a:p>
          <a:p>
            <a:pPr marL="342900" indent="-342900" algn="just">
              <a:buFont typeface="Arial" panose="020B0604020202020204" pitchFamily="34" charset="0"/>
              <a:buChar char="•"/>
            </a:pPr>
            <a:r>
              <a:rPr lang="en-GB" altLang="zh-CN" sz="2000" dirty="0">
                <a:latin typeface="+mj-ea"/>
                <a:ea typeface="+mj-ea"/>
              </a:rPr>
              <a:t>We suggest that food safety authorities initiate research projects to assess the radioactive health risks of seafood, improve monitoring and data support, and enhance risk assessment capabilities for future nuclear accidents.</a:t>
            </a:r>
          </a:p>
          <a:p>
            <a:pPr marL="342900" indent="-342900" algn="just">
              <a:spcBef>
                <a:spcPts val="600"/>
              </a:spcBef>
              <a:spcAft>
                <a:spcPts val="600"/>
              </a:spcAft>
              <a:buFont typeface="Arial" panose="020B0604020202020204" pitchFamily="34" charset="0"/>
              <a:buChar char="•"/>
            </a:pPr>
            <a:endParaRPr lang="zh-CN" altLang="zh-CN" sz="2000" kern="100" dirty="0">
              <a:effectLst/>
              <a:latin typeface="+mj-ea"/>
              <a:ea typeface="+mj-ea"/>
              <a:cs typeface="宋体" panose="02010600030101010101" pitchFamily="2" charset="-122"/>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a:spcBef>
                <a:spcPts val="1200"/>
              </a:spcBef>
              <a:spcAft>
                <a:spcPts val="1200"/>
              </a:spcAft>
            </a:pPr>
            <a:endParaRPr kumimoji="1" lang="en-US" altLang="zh-CN" sz="2000" dirty="0">
              <a:latin typeface="+mj-lt"/>
            </a:endParaRPr>
          </a:p>
        </p:txBody>
      </p:sp>
      <p:pic>
        <p:nvPicPr>
          <p:cNvPr id="4" name="图片 1"/>
          <p:cNvPicPr>
            <a:picLocks noChangeAspect="1"/>
          </p:cNvPicPr>
          <p:nvPr/>
        </p:nvPicPr>
        <p:blipFill>
          <a:blip r:embed="rId4"/>
          <a:stretch>
            <a:fillRect/>
          </a:stretch>
        </p:blipFill>
        <p:spPr>
          <a:xfrm>
            <a:off x="7517009" y="1651948"/>
            <a:ext cx="4069638" cy="2391256"/>
          </a:xfrm>
          <a:prstGeom prst="rect">
            <a:avLst/>
          </a:prstGeom>
          <a:noFill/>
          <a:ln>
            <a:noFill/>
          </a:ln>
        </p:spPr>
      </p:pic>
      <p:pic>
        <p:nvPicPr>
          <p:cNvPr id="5" name="图片 4"/>
          <p:cNvPicPr>
            <a:picLocks noChangeAspect="1"/>
          </p:cNvPicPr>
          <p:nvPr/>
        </p:nvPicPr>
        <p:blipFill>
          <a:blip r:embed="rId5"/>
          <a:srcRect l="19781" r="15883"/>
          <a:stretch>
            <a:fillRect/>
          </a:stretch>
        </p:blipFill>
        <p:spPr>
          <a:xfrm>
            <a:off x="7377430" y="4256076"/>
            <a:ext cx="2311137" cy="2270760"/>
          </a:xfrm>
          <a:prstGeom prst="rect">
            <a:avLst/>
          </a:prstGeom>
          <a:noFill/>
          <a:ln w="9525">
            <a:noFill/>
          </a:ln>
        </p:spPr>
      </p:pic>
      <p:pic>
        <p:nvPicPr>
          <p:cNvPr id="7" name="图片 12" descr="C:\Users\李则书\AppData\Local\Temp\WeChat Files\4e4087a51c9101f548928c6c715b193.jpg"/>
          <p:cNvPicPr>
            <a:picLocks noChangeAspect="1"/>
          </p:cNvPicPr>
          <p:nvPr/>
        </p:nvPicPr>
        <p:blipFill>
          <a:blip r:embed="rId6"/>
          <a:stretch>
            <a:fillRect/>
          </a:stretch>
        </p:blipFill>
        <p:spPr>
          <a:xfrm>
            <a:off x="9828530" y="4043204"/>
            <a:ext cx="2056288" cy="263906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Nutrition</a:t>
            </a:r>
          </a:p>
        </p:txBody>
      </p:sp>
      <p:pic>
        <p:nvPicPr>
          <p:cNvPr id="10" name="图片 9" descr="徽标&#10;&#10;描述已自动生成"/>
          <p:cNvPicPr>
            <a:picLocks noChangeAspect="1"/>
          </p:cNvPicPr>
          <p:nvPr/>
        </p:nvPicPr>
        <p:blipFill>
          <a:blip r:embed="rId3"/>
          <a:stretch>
            <a:fillRect/>
          </a:stretch>
        </p:blipFill>
        <p:spPr>
          <a:xfrm>
            <a:off x="11053393" y="27810"/>
            <a:ext cx="1138607" cy="924583"/>
          </a:xfrm>
          <a:prstGeom prst="rect">
            <a:avLst/>
          </a:prstGeom>
        </p:spPr>
      </p:pic>
      <p:sp>
        <p:nvSpPr>
          <p:cNvPr id="2" name="文本框 1"/>
          <p:cNvSpPr txBox="1"/>
          <p:nvPr/>
        </p:nvSpPr>
        <p:spPr>
          <a:xfrm>
            <a:off x="613877" y="1744316"/>
            <a:ext cx="5721657" cy="4929904"/>
          </a:xfrm>
          <a:prstGeom prst="rect">
            <a:avLst/>
          </a:prstGeom>
          <a:noFill/>
        </p:spPr>
        <p:txBody>
          <a:bodyPr wrap="square" rtlCol="0">
            <a:noAutofit/>
          </a:bodyPr>
          <a:lstStyle/>
          <a:p>
            <a:pPr marL="457200" indent="-457200">
              <a:buFont typeface="Wingdings" panose="05000000000000000000" pitchFamily="2" charset="2"/>
              <a:buChar char="Ø"/>
            </a:pPr>
            <a:r>
              <a:rPr kumimoji="1" lang="en-US" altLang="zh-CN" sz="2800" dirty="0">
                <a:latin typeface="+mj-ea"/>
                <a:ea typeface="+mj-ea"/>
              </a:rPr>
              <a:t>Consumption</a:t>
            </a:r>
            <a:r>
              <a:rPr kumimoji="1" lang="zh-CN" altLang="en-US" sz="2800" dirty="0">
                <a:latin typeface="+mj-ea"/>
                <a:ea typeface="+mj-ea"/>
              </a:rPr>
              <a:t> </a:t>
            </a:r>
            <a:r>
              <a:rPr kumimoji="1" lang="en-US" altLang="zh-CN" sz="2800" dirty="0">
                <a:latin typeface="+mj-ea"/>
                <a:ea typeface="+mj-ea"/>
              </a:rPr>
              <a:t>survey</a:t>
            </a:r>
          </a:p>
          <a:p>
            <a:pPr marL="342900" indent="-342900">
              <a:spcBef>
                <a:spcPts val="600"/>
              </a:spcBef>
              <a:spcAft>
                <a:spcPts val="600"/>
              </a:spcAft>
              <a:buFont typeface="Arial" panose="020B0604020202020204" pitchFamily="34" charset="0"/>
              <a:buChar char="•"/>
            </a:pPr>
            <a:r>
              <a:rPr kumimoji="1" lang="en-US" altLang="zh-CN" sz="2000" dirty="0">
                <a:latin typeface="+mj-ea"/>
                <a:ea typeface="+mj-ea"/>
              </a:rPr>
              <a:t>A</a:t>
            </a:r>
            <a:r>
              <a:rPr kumimoji="1" lang="zh-CN" altLang="en-US" sz="2000" dirty="0">
                <a:latin typeface="+mj-ea"/>
                <a:ea typeface="+mj-ea"/>
              </a:rPr>
              <a:t> </a:t>
            </a:r>
            <a:r>
              <a:rPr kumimoji="1" lang="en-US" altLang="zh-CN" sz="2000" dirty="0">
                <a:latin typeface="+mj-ea"/>
                <a:ea typeface="+mj-ea"/>
              </a:rPr>
              <a:t>survey</a:t>
            </a:r>
            <a:r>
              <a:rPr kumimoji="1" lang="zh-CN" altLang="en-US" sz="2000" dirty="0">
                <a:latin typeface="+mj-ea"/>
                <a:ea typeface="+mj-ea"/>
              </a:rPr>
              <a:t> </a:t>
            </a:r>
            <a:r>
              <a:rPr kumimoji="1" lang="en-US" altLang="zh-CN" sz="2000" dirty="0">
                <a:latin typeface="+mj-ea"/>
                <a:ea typeface="+mj-ea"/>
              </a:rPr>
              <a:t>system</a:t>
            </a:r>
            <a:r>
              <a:rPr kumimoji="1" lang="zh-CN" altLang="en-US" sz="2000" dirty="0">
                <a:latin typeface="+mj-ea"/>
                <a:ea typeface="+mj-ea"/>
              </a:rPr>
              <a:t> </a:t>
            </a:r>
            <a:r>
              <a:rPr kumimoji="1" lang="en-US" altLang="zh-CN" sz="2000" dirty="0">
                <a:latin typeface="+mj-ea"/>
                <a:ea typeface="+mj-ea"/>
              </a:rPr>
              <a:t>of</a:t>
            </a:r>
            <a:r>
              <a:rPr kumimoji="1" lang="zh-CN" altLang="en-US" sz="2000" dirty="0">
                <a:latin typeface="+mj-ea"/>
                <a:ea typeface="+mj-ea"/>
              </a:rPr>
              <a:t> </a:t>
            </a:r>
            <a:r>
              <a:rPr kumimoji="1" lang="en-US" altLang="zh-CN" sz="2000" dirty="0">
                <a:latin typeface="+mj-ea"/>
                <a:ea typeface="+mj-ea"/>
              </a:rPr>
              <a:t>Chinese</a:t>
            </a:r>
            <a:r>
              <a:rPr kumimoji="1" lang="zh-CN" altLang="en-US" sz="2000" dirty="0">
                <a:latin typeface="+mj-ea"/>
                <a:ea typeface="+mj-ea"/>
              </a:rPr>
              <a:t> </a:t>
            </a:r>
            <a:r>
              <a:rPr kumimoji="1" lang="en-US" altLang="zh-CN" sz="2000" dirty="0">
                <a:latin typeface="+mj-ea"/>
                <a:ea typeface="+mj-ea"/>
              </a:rPr>
              <a:t>residents’</a:t>
            </a:r>
            <a:r>
              <a:rPr kumimoji="1" lang="zh-CN" altLang="en-US" sz="2000" dirty="0">
                <a:latin typeface="+mj-ea"/>
                <a:ea typeface="+mj-ea"/>
              </a:rPr>
              <a:t> </a:t>
            </a:r>
            <a:r>
              <a:rPr kumimoji="1" lang="en-US" altLang="zh-CN" sz="2000" dirty="0">
                <a:latin typeface="+mj-ea"/>
                <a:ea typeface="+mj-ea"/>
              </a:rPr>
              <a:t>food</a:t>
            </a:r>
            <a:r>
              <a:rPr kumimoji="1" lang="zh-CN" altLang="en-US" sz="2000" dirty="0">
                <a:latin typeface="+mj-ea"/>
                <a:ea typeface="+mj-ea"/>
              </a:rPr>
              <a:t> </a:t>
            </a:r>
            <a:r>
              <a:rPr kumimoji="1" lang="en-US" altLang="zh-CN" sz="2000" dirty="0">
                <a:latin typeface="+mj-ea"/>
                <a:ea typeface="+mj-ea"/>
              </a:rPr>
              <a:t>consumption</a:t>
            </a:r>
            <a:r>
              <a:rPr kumimoji="1" lang="zh-CN" altLang="en-US" sz="2000" dirty="0">
                <a:latin typeface="+mj-ea"/>
                <a:ea typeface="+mj-ea"/>
              </a:rPr>
              <a:t> </a:t>
            </a:r>
            <a:r>
              <a:rPr kumimoji="1" lang="en-US" altLang="zh-CN" sz="2000" dirty="0">
                <a:latin typeface="+mj-ea"/>
                <a:ea typeface="+mj-ea"/>
              </a:rPr>
              <a:t>was</a:t>
            </a:r>
            <a:r>
              <a:rPr kumimoji="1" lang="zh-CN" altLang="en-US" sz="2000" dirty="0">
                <a:latin typeface="+mj-ea"/>
                <a:ea typeface="+mj-ea"/>
              </a:rPr>
              <a:t> </a:t>
            </a:r>
            <a:r>
              <a:rPr kumimoji="1" lang="en-US" altLang="zh-CN" sz="2000" dirty="0">
                <a:latin typeface="+mj-ea"/>
                <a:ea typeface="+mj-ea"/>
              </a:rPr>
              <a:t>developed</a:t>
            </a:r>
          </a:p>
          <a:p>
            <a:pPr marL="342900" indent="-342900">
              <a:spcBef>
                <a:spcPts val="600"/>
              </a:spcBef>
              <a:spcAft>
                <a:spcPts val="600"/>
              </a:spcAft>
              <a:buFont typeface="Arial" panose="020B0604020202020204" pitchFamily="34" charset="0"/>
              <a:buChar char="•"/>
            </a:pPr>
            <a:r>
              <a:rPr kumimoji="1" lang="en-US" altLang="zh-CN" sz="2000" dirty="0">
                <a:latin typeface="+mj-ea"/>
                <a:ea typeface="+mj-ea"/>
              </a:rPr>
              <a:t>Carried</a:t>
            </a:r>
            <a:r>
              <a:rPr kumimoji="1" lang="zh-CN" altLang="en-US" sz="2000" dirty="0">
                <a:latin typeface="+mj-ea"/>
                <a:ea typeface="+mj-ea"/>
              </a:rPr>
              <a:t> </a:t>
            </a:r>
            <a:r>
              <a:rPr kumimoji="1" lang="en-US" altLang="zh-CN" sz="2000" dirty="0">
                <a:latin typeface="+mj-ea"/>
                <a:ea typeface="+mj-ea"/>
              </a:rPr>
              <a:t>in</a:t>
            </a:r>
            <a:r>
              <a:rPr kumimoji="1" lang="zh-CN" altLang="en-US" sz="2000" dirty="0">
                <a:latin typeface="+mj-ea"/>
                <a:ea typeface="+mj-ea"/>
              </a:rPr>
              <a:t> </a:t>
            </a:r>
            <a:r>
              <a:rPr lang="en-US" altLang="zh-CN" sz="2400" b="1" dirty="0">
                <a:solidFill>
                  <a:srgbClr val="C00000"/>
                </a:solidFill>
              </a:rPr>
              <a:t>31</a:t>
            </a:r>
            <a:r>
              <a:rPr lang="en-GB" altLang="zh-CN" sz="2000" dirty="0"/>
              <a:t> provinces</a:t>
            </a:r>
            <a:r>
              <a:rPr lang="zh-CN" altLang="en-US" sz="2000" dirty="0"/>
              <a:t> </a:t>
            </a:r>
            <a:r>
              <a:rPr lang="en-US" altLang="zh-CN" sz="2000" dirty="0"/>
              <a:t>including</a:t>
            </a:r>
            <a:r>
              <a:rPr lang="zh-CN" altLang="en-US" sz="2000" dirty="0"/>
              <a:t> </a:t>
            </a:r>
            <a:r>
              <a:rPr lang="en-US" altLang="zh-CN" sz="2400" b="1" dirty="0">
                <a:solidFill>
                  <a:srgbClr val="C00000"/>
                </a:solidFill>
              </a:rPr>
              <a:t>500</a:t>
            </a:r>
            <a:r>
              <a:rPr lang="en-GB" altLang="zh-CN" sz="2400" b="1" dirty="0">
                <a:solidFill>
                  <a:srgbClr val="C00000"/>
                </a:solidFill>
              </a:rPr>
              <a:t> </a:t>
            </a:r>
            <a:r>
              <a:rPr lang="en-GB" altLang="zh-CN" sz="2000" dirty="0"/>
              <a:t>survey sites</a:t>
            </a:r>
            <a:r>
              <a:rPr lang="en-US" altLang="zh-CN" sz="2000" dirty="0"/>
              <a:t>.</a:t>
            </a:r>
          </a:p>
          <a:p>
            <a:pPr marL="342900" indent="-342900">
              <a:spcBef>
                <a:spcPts val="600"/>
              </a:spcBef>
              <a:spcAft>
                <a:spcPts val="600"/>
              </a:spcAft>
              <a:buFont typeface="Arial" panose="020B0604020202020204" pitchFamily="34" charset="0"/>
              <a:buChar char="•"/>
            </a:pPr>
            <a:r>
              <a:rPr lang="en-US" altLang="zh-CN" sz="2000" dirty="0"/>
              <a:t>F</a:t>
            </a:r>
            <a:r>
              <a:rPr lang="en-GB" altLang="zh-CN" sz="2000" dirty="0" err="1"/>
              <a:t>ood</a:t>
            </a:r>
            <a:r>
              <a:rPr lang="en-GB" altLang="zh-CN" sz="2000" dirty="0"/>
              <a:t> consumption survey was conducted</a:t>
            </a:r>
            <a:r>
              <a:rPr lang="zh-CN" altLang="en-US" sz="2000" dirty="0"/>
              <a:t> </a:t>
            </a:r>
            <a:r>
              <a:rPr lang="en-GB" altLang="zh-CN" sz="2000" dirty="0"/>
              <a:t>on various foods</a:t>
            </a:r>
            <a:r>
              <a:rPr lang="en-US" altLang="zh-CN" sz="2000" dirty="0"/>
              <a:t>,</a:t>
            </a:r>
            <a:r>
              <a:rPr lang="zh-CN" altLang="en-US" sz="2000" dirty="0"/>
              <a:t> </a:t>
            </a:r>
            <a:r>
              <a:rPr lang="en-US" altLang="zh-CN" sz="2000" dirty="0"/>
              <a:t>including</a:t>
            </a:r>
            <a:r>
              <a:rPr lang="zh-CN" altLang="en-US" sz="2000" dirty="0"/>
              <a:t> </a:t>
            </a:r>
            <a:r>
              <a:rPr lang="en-GB" altLang="zh-CN" sz="2400" b="1" dirty="0">
                <a:solidFill>
                  <a:srgbClr val="C00000"/>
                </a:solidFill>
              </a:rPr>
              <a:t>infant food</a:t>
            </a:r>
            <a:r>
              <a:rPr lang="en-GB" altLang="zh-CN" sz="2000" dirty="0"/>
              <a:t>, </a:t>
            </a:r>
            <a:r>
              <a:rPr lang="en-GB" altLang="zh-CN" sz="2400" b="1" dirty="0">
                <a:solidFill>
                  <a:srgbClr val="C00000"/>
                </a:solidFill>
              </a:rPr>
              <a:t>the food and medicine continuum,</a:t>
            </a:r>
            <a:r>
              <a:rPr lang="en-GB" altLang="zh-CN" sz="2000" dirty="0"/>
              <a:t> </a:t>
            </a:r>
            <a:r>
              <a:rPr lang="en-GB" altLang="zh-CN" sz="2400" b="1" dirty="0">
                <a:solidFill>
                  <a:srgbClr val="C00000"/>
                </a:solidFill>
              </a:rPr>
              <a:t>processed foods with added sugars,</a:t>
            </a:r>
            <a:r>
              <a:rPr lang="zh-CN" altLang="en-US" sz="2000" b="1" dirty="0">
                <a:solidFill>
                  <a:srgbClr val="C00000"/>
                </a:solidFill>
              </a:rPr>
              <a:t> </a:t>
            </a:r>
            <a:r>
              <a:rPr lang="en-US" altLang="zh-CN" sz="2400" b="1" dirty="0">
                <a:solidFill>
                  <a:srgbClr val="C00000"/>
                </a:solidFill>
              </a:rPr>
              <a:t>prepackaged</a:t>
            </a:r>
            <a:r>
              <a:rPr lang="zh-CN" altLang="en-US" sz="2400" b="1" dirty="0">
                <a:solidFill>
                  <a:srgbClr val="C00000"/>
                </a:solidFill>
              </a:rPr>
              <a:t> </a:t>
            </a:r>
            <a:r>
              <a:rPr lang="en-US" altLang="zh-CN" sz="2400" b="1" dirty="0">
                <a:solidFill>
                  <a:srgbClr val="C00000"/>
                </a:solidFill>
              </a:rPr>
              <a:t>foods</a:t>
            </a:r>
            <a:r>
              <a:rPr lang="zh-CN" altLang="en-US" sz="2000" b="1" dirty="0">
                <a:solidFill>
                  <a:srgbClr val="C00000"/>
                </a:solidFill>
                <a:latin typeface="+mj-ea"/>
                <a:ea typeface="+mj-ea"/>
              </a:rPr>
              <a:t> </a:t>
            </a:r>
            <a:r>
              <a:rPr lang="en-US" altLang="zh-CN" sz="2000" b="1" dirty="0">
                <a:latin typeface="+mj-ea"/>
                <a:ea typeface="+mj-ea"/>
              </a:rPr>
              <a:t>and</a:t>
            </a:r>
            <a:r>
              <a:rPr lang="zh-CN" altLang="en-US" sz="2000" b="1" dirty="0">
                <a:latin typeface="+mj-ea"/>
                <a:ea typeface="+mj-ea"/>
              </a:rPr>
              <a:t> </a:t>
            </a:r>
            <a:r>
              <a:rPr lang="en-US" altLang="zh-CN" sz="2000" b="1" dirty="0">
                <a:latin typeface="+mj-ea"/>
                <a:ea typeface="+mj-ea"/>
              </a:rPr>
              <a:t>others.</a:t>
            </a:r>
            <a:endParaRPr lang="en-US" altLang="zh-CN" sz="2000" dirty="0">
              <a:latin typeface="+mj-ea"/>
              <a:ea typeface="+mj-ea"/>
            </a:endParaRPr>
          </a:p>
          <a:p>
            <a:pPr marL="342900" indent="-342900">
              <a:spcBef>
                <a:spcPts val="600"/>
              </a:spcBef>
              <a:spcAft>
                <a:spcPts val="600"/>
              </a:spcAft>
              <a:buFont typeface="Arial" panose="020B0604020202020204" pitchFamily="34" charset="0"/>
              <a:buChar char="•"/>
            </a:pPr>
            <a:r>
              <a:rPr kumimoji="1" lang="en-US" altLang="zh-CN" sz="2000" dirty="0">
                <a:latin typeface="+mj-ea"/>
                <a:ea typeface="+mj-ea"/>
              </a:rPr>
              <a:t>Over</a:t>
            </a:r>
            <a:r>
              <a:rPr kumimoji="1" lang="zh-CN" altLang="en-US" sz="2000" dirty="0">
                <a:latin typeface="+mj-ea"/>
                <a:ea typeface="+mj-ea"/>
              </a:rPr>
              <a:t> </a:t>
            </a:r>
            <a:r>
              <a:rPr kumimoji="1" lang="en-US" altLang="zh-CN" sz="2400" b="1" dirty="0">
                <a:solidFill>
                  <a:srgbClr val="C00000"/>
                </a:solidFill>
                <a:latin typeface="+mj-ea"/>
                <a:ea typeface="+mj-ea"/>
              </a:rPr>
              <a:t>20</a:t>
            </a:r>
            <a:r>
              <a:rPr kumimoji="1" lang="zh-CN" altLang="en-US" sz="2400" b="1" dirty="0">
                <a:solidFill>
                  <a:srgbClr val="C00000"/>
                </a:solidFill>
                <a:latin typeface="+mj-ea"/>
                <a:ea typeface="+mj-ea"/>
              </a:rPr>
              <a:t> </a:t>
            </a:r>
            <a:r>
              <a:rPr kumimoji="1" lang="en-US" altLang="zh-CN" sz="2400" b="1" dirty="0">
                <a:solidFill>
                  <a:srgbClr val="C00000"/>
                </a:solidFill>
                <a:latin typeface="+mj-ea"/>
                <a:ea typeface="+mj-ea"/>
              </a:rPr>
              <a:t>million</a:t>
            </a:r>
            <a:r>
              <a:rPr kumimoji="1" lang="zh-CN" altLang="en-US" sz="2400" b="1" dirty="0">
                <a:solidFill>
                  <a:srgbClr val="C00000"/>
                </a:solidFill>
                <a:latin typeface="+mj-ea"/>
                <a:ea typeface="+mj-ea"/>
              </a:rPr>
              <a:t> </a:t>
            </a:r>
            <a:r>
              <a:rPr kumimoji="1" lang="en-GB" altLang="zh-CN" sz="2000" dirty="0">
                <a:latin typeface="+mj-ea"/>
                <a:ea typeface="+mj-ea"/>
              </a:rPr>
              <a:t>data</a:t>
            </a:r>
            <a:r>
              <a:rPr kumimoji="1" lang="zh-CN" altLang="en-US" sz="2000" dirty="0">
                <a:latin typeface="+mj-ea"/>
                <a:ea typeface="+mj-ea"/>
              </a:rPr>
              <a:t> </a:t>
            </a:r>
            <a:r>
              <a:rPr kumimoji="1" lang="en-US" altLang="zh-CN" sz="2000" dirty="0">
                <a:latin typeface="+mj-ea"/>
                <a:ea typeface="+mj-ea"/>
              </a:rPr>
              <a:t>were</a:t>
            </a:r>
            <a:r>
              <a:rPr kumimoji="1" lang="zh-CN" altLang="en-US" sz="2000" dirty="0">
                <a:latin typeface="+mj-ea"/>
                <a:ea typeface="+mj-ea"/>
              </a:rPr>
              <a:t> </a:t>
            </a:r>
            <a:r>
              <a:rPr kumimoji="1" lang="en-US" altLang="zh-CN" sz="2000" dirty="0">
                <a:latin typeface="+mj-ea"/>
                <a:ea typeface="+mj-ea"/>
              </a:rPr>
              <a:t>collected.</a:t>
            </a:r>
            <a:endParaRPr kumimoji="1" lang="zh-CN" altLang="zh-CN" sz="2000" dirty="0">
              <a:latin typeface="+mj-ea"/>
              <a:ea typeface="+mj-ea"/>
            </a:endParaRPr>
          </a:p>
          <a:p>
            <a:pPr>
              <a:spcBef>
                <a:spcPts val="1200"/>
              </a:spcBef>
              <a:spcAft>
                <a:spcPts val="1200"/>
              </a:spcAft>
            </a:pPr>
            <a:endParaRPr kumimoji="1" lang="en-US" altLang="zh-CN" sz="2000" dirty="0">
              <a:latin typeface="+mj-lt"/>
            </a:endParaRPr>
          </a:p>
          <a:p>
            <a:pPr marL="342900" indent="-342900">
              <a:spcBef>
                <a:spcPts val="1200"/>
              </a:spcBef>
              <a:spcAft>
                <a:spcPts val="1200"/>
              </a:spcAft>
              <a:buFont typeface="Arial" panose="020B0604020202020204" pitchFamily="34" charset="0"/>
              <a:buChar char="•"/>
            </a:pPr>
            <a:endParaRPr kumimoji="1" lang="en-US" altLang="zh-CN" sz="2000" dirty="0">
              <a:latin typeface="+mj-lt"/>
            </a:endParaRPr>
          </a:p>
          <a:p>
            <a:pPr>
              <a:spcBef>
                <a:spcPts val="1200"/>
              </a:spcBef>
              <a:spcAft>
                <a:spcPts val="1200"/>
              </a:spcAft>
            </a:pPr>
            <a:endParaRPr kumimoji="1" lang="en-US" altLang="zh-CN" sz="2000" dirty="0">
              <a:latin typeface="+mj-lt"/>
            </a:endParaRPr>
          </a:p>
        </p:txBody>
      </p:sp>
      <p:pic>
        <p:nvPicPr>
          <p:cNvPr id="5" name="图片 4"/>
          <p:cNvPicPr>
            <a:picLocks noChangeAspect="1"/>
          </p:cNvPicPr>
          <p:nvPr/>
        </p:nvPicPr>
        <p:blipFill>
          <a:blip r:embed="rId4"/>
          <a:srcRect l="19927" r="13057"/>
          <a:stretch>
            <a:fillRect/>
          </a:stretch>
        </p:blipFill>
        <p:spPr>
          <a:xfrm>
            <a:off x="6690990" y="2120307"/>
            <a:ext cx="4995652" cy="35923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3108648" y="449706"/>
          <a:ext cx="6380126" cy="6145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图片 6" descr="徽标&#10;&#10;描述已自动生成"/>
          <p:cNvPicPr>
            <a:picLocks noChangeAspect="1"/>
          </p:cNvPicPr>
          <p:nvPr/>
        </p:nvPicPr>
        <p:blipFill>
          <a:blip r:embed="rId7"/>
          <a:stretch>
            <a:fillRect/>
          </a:stretch>
        </p:blipFill>
        <p:spPr>
          <a:xfrm>
            <a:off x="10668000" y="0"/>
            <a:ext cx="1428417" cy="11599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Nutrition</a:t>
            </a:r>
          </a:p>
        </p:txBody>
      </p:sp>
      <p:sp>
        <p:nvSpPr>
          <p:cNvPr id="2" name="文本框 1"/>
          <p:cNvSpPr txBox="1"/>
          <p:nvPr/>
        </p:nvSpPr>
        <p:spPr>
          <a:xfrm>
            <a:off x="478790" y="1697990"/>
            <a:ext cx="6781800" cy="5031105"/>
          </a:xfrm>
          <a:prstGeom prst="rect">
            <a:avLst/>
          </a:prstGeom>
          <a:noFill/>
        </p:spPr>
        <p:txBody>
          <a:bodyPr wrap="square" rtlCol="0">
            <a:noAutofit/>
          </a:bodyPr>
          <a:lstStyle/>
          <a:p>
            <a:pPr marL="457200" indent="-457200">
              <a:spcBef>
                <a:spcPts val="600"/>
              </a:spcBef>
              <a:spcAft>
                <a:spcPts val="600"/>
              </a:spcAft>
              <a:buFont typeface="Wingdings" panose="05000000000000000000" pitchFamily="2" charset="2"/>
              <a:buChar char="Ø"/>
            </a:pPr>
            <a:r>
              <a:rPr lang="en-US" altLang="zh-CN" sz="2400" dirty="0">
                <a:latin typeface="+mj-ea"/>
                <a:ea typeface="+mj-ea"/>
                <a:cs typeface="Arial" panose="020B0604020202020204" pitchFamily="34" charset="0"/>
              </a:rPr>
              <a:t>Food used as Chinese Tradational Medicine </a:t>
            </a:r>
          </a:p>
          <a:p>
            <a:pPr marL="342900" indent="-342900">
              <a:spcBef>
                <a:spcPts val="600"/>
              </a:spcBef>
              <a:spcAft>
                <a:spcPts val="600"/>
              </a:spcAft>
              <a:buFont typeface="Arial" panose="020B0604020202020204" pitchFamily="34" charset="0"/>
              <a:buChar char="•"/>
            </a:pPr>
            <a:r>
              <a:rPr lang="en-GB" altLang="zh-CN" sz="2000" dirty="0">
                <a:latin typeface="+mj-lt"/>
              </a:rPr>
              <a:t>A consumption survey was conducted across 30 provinces, investigating over 200 food and medicine continuum.</a:t>
            </a:r>
          </a:p>
          <a:p>
            <a:pPr marL="342900" indent="-342900">
              <a:spcBef>
                <a:spcPts val="600"/>
              </a:spcBef>
              <a:spcAft>
                <a:spcPts val="600"/>
              </a:spcAft>
              <a:buFont typeface="Arial" panose="020B0604020202020204" pitchFamily="34" charset="0"/>
              <a:buChar char="•"/>
            </a:pPr>
            <a:r>
              <a:rPr lang="en-GB" altLang="zh-CN" sz="2000" dirty="0">
                <a:latin typeface="+mj-lt"/>
              </a:rPr>
              <a:t>As part of this effort, risk assessments were carried out for 13 substances.</a:t>
            </a:r>
          </a:p>
          <a:p>
            <a:pPr marL="342900" indent="-342900">
              <a:spcBef>
                <a:spcPts val="600"/>
              </a:spcBef>
              <a:spcAft>
                <a:spcPts val="600"/>
              </a:spcAft>
              <a:buFont typeface="Arial" panose="020B0604020202020204" pitchFamily="34" charset="0"/>
              <a:buChar char="•"/>
            </a:pPr>
            <a:r>
              <a:rPr lang="en-GB" altLang="zh-CN" sz="2000" dirty="0">
                <a:latin typeface="+mj-lt"/>
              </a:rPr>
              <a:t>Health Claim Development:</a:t>
            </a:r>
          </a:p>
          <a:p>
            <a:pPr marL="342900" indent="-342900">
              <a:spcBef>
                <a:spcPts val="600"/>
              </a:spcBef>
              <a:spcAft>
                <a:spcPts val="600"/>
              </a:spcAft>
              <a:buFont typeface="Wingdings" panose="05000000000000000000" pitchFamily="2" charset="2"/>
              <a:buChar char="ü"/>
            </a:pPr>
            <a:r>
              <a:rPr lang="en-GB" altLang="zh-CN" sz="2000" dirty="0">
                <a:latin typeface="+mj-lt"/>
              </a:rPr>
              <a:t>One key aspect of our ongoing work is exploring the efficacy of these substances, identifying their potential health benefits.</a:t>
            </a:r>
          </a:p>
          <a:p>
            <a:pPr marL="342900" indent="-342900">
              <a:spcBef>
                <a:spcPts val="600"/>
              </a:spcBef>
              <a:spcAft>
                <a:spcPts val="600"/>
              </a:spcAft>
              <a:buFont typeface="Wingdings" panose="05000000000000000000" pitchFamily="2" charset="2"/>
              <a:buChar char="ü"/>
            </a:pPr>
            <a:r>
              <a:rPr lang="en-GB" altLang="zh-CN" sz="2000" dirty="0">
                <a:latin typeface="+mj-lt"/>
              </a:rPr>
              <a:t>Based on evidence-based medical research, we are also developing health claims to ensure that these substances are properly validated and safe for public consumption.</a:t>
            </a:r>
            <a:endParaRPr kumimoji="1" lang="en-US" altLang="zh-CN" sz="2000" dirty="0">
              <a:latin typeface="+mj-lt"/>
            </a:endParaRPr>
          </a:p>
          <a:p>
            <a:pPr>
              <a:spcBef>
                <a:spcPts val="1200"/>
              </a:spcBef>
              <a:spcAft>
                <a:spcPts val="1200"/>
              </a:spcAft>
            </a:pPr>
            <a:endParaRPr kumimoji="1" lang="en-US" altLang="zh-CN" sz="2000" dirty="0">
              <a:latin typeface="+mj-lt"/>
            </a:endParaRPr>
          </a:p>
        </p:txBody>
      </p:sp>
      <p:pic>
        <p:nvPicPr>
          <p:cNvPr id="10" name="图片 9" descr="徽标&#10;&#10;描述已自动生成"/>
          <p:cNvPicPr>
            <a:picLocks noChangeAspect="1"/>
          </p:cNvPicPr>
          <p:nvPr/>
        </p:nvPicPr>
        <p:blipFill>
          <a:blip r:embed="rId3"/>
          <a:stretch>
            <a:fillRect/>
          </a:stretch>
        </p:blipFill>
        <p:spPr>
          <a:xfrm>
            <a:off x="11053393" y="27810"/>
            <a:ext cx="1138607" cy="924583"/>
          </a:xfrm>
          <a:prstGeom prst="rect">
            <a:avLst/>
          </a:prstGeom>
        </p:spPr>
      </p:pic>
      <p:pic>
        <p:nvPicPr>
          <p:cNvPr id="4" name="图片 3" descr="图形用户界面&#10;&#10;描述已自动生成"/>
          <p:cNvPicPr>
            <a:picLocks noChangeAspect="1"/>
          </p:cNvPicPr>
          <p:nvPr/>
        </p:nvPicPr>
        <p:blipFill>
          <a:blip r:embed="rId4"/>
          <a:stretch>
            <a:fillRect/>
          </a:stretch>
        </p:blipFill>
        <p:spPr>
          <a:xfrm>
            <a:off x="9832892" y="1825276"/>
            <a:ext cx="2330678" cy="1381863"/>
          </a:xfrm>
          <a:prstGeom prst="rect">
            <a:avLst/>
          </a:prstGeom>
        </p:spPr>
      </p:pic>
      <p:pic>
        <p:nvPicPr>
          <p:cNvPr id="8" name="图片 7" descr="图片包含 表格&#10;&#10;描述已自动生成"/>
          <p:cNvPicPr>
            <a:picLocks noChangeAspect="1"/>
          </p:cNvPicPr>
          <p:nvPr/>
        </p:nvPicPr>
        <p:blipFill>
          <a:blip r:embed="rId5"/>
          <a:srcRect l="10046"/>
          <a:stretch>
            <a:fillRect/>
          </a:stretch>
        </p:blipFill>
        <p:spPr>
          <a:xfrm>
            <a:off x="7376917" y="3291133"/>
            <a:ext cx="4786653" cy="3444987"/>
          </a:xfrm>
          <a:prstGeom prst="rect">
            <a:avLst/>
          </a:prstGeom>
        </p:spPr>
      </p:pic>
      <p:pic>
        <p:nvPicPr>
          <p:cNvPr id="12" name="Picture 22"/>
          <p:cNvPicPr>
            <a:picLocks noChangeAspect="1"/>
          </p:cNvPicPr>
          <p:nvPr/>
        </p:nvPicPr>
        <p:blipFill>
          <a:blip r:embed="rId6"/>
          <a:stretch>
            <a:fillRect/>
          </a:stretch>
        </p:blipFill>
        <p:spPr>
          <a:xfrm>
            <a:off x="7616400" y="1927689"/>
            <a:ext cx="2100489" cy="14101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文本框 7"/>
          <p:cNvSpPr txBox="1"/>
          <p:nvPr/>
        </p:nvSpPr>
        <p:spPr>
          <a:xfrm>
            <a:off x="470534" y="1756790"/>
            <a:ext cx="8307705" cy="5101210"/>
          </a:xfrm>
          <a:prstGeom prst="rect">
            <a:avLst/>
          </a:prstGeom>
          <a:noFill/>
        </p:spPr>
        <p:txBody>
          <a:bodyPr wrap="square" rtlCol="0">
            <a:noAutofit/>
          </a:bodyPr>
          <a:lstStyle/>
          <a:p>
            <a:pPr marL="457200" indent="-457200" algn="l" fontAlgn="auto">
              <a:spcBef>
                <a:spcPts val="0"/>
              </a:spcBef>
              <a:spcAft>
                <a:spcPts val="0"/>
              </a:spcAft>
              <a:buFont typeface="Wingdings" panose="05000000000000000000" pitchFamily="2" charset="2"/>
              <a:buChar char="Ø"/>
            </a:pPr>
            <a:r>
              <a:rPr lang="en-US" altLang="zh-CN" sz="2800" dirty="0">
                <a:solidFill>
                  <a:srgbClr val="12162D"/>
                </a:solidFill>
                <a:effectLst/>
                <a:ea typeface="+mn-lt"/>
                <a:cs typeface="+mn-lt"/>
                <a:sym typeface="+mn-ea"/>
              </a:rPr>
              <a:t>Novel foods, new food additives, and new food contacts</a:t>
            </a:r>
          </a:p>
          <a:p>
            <a:pPr marL="342900" indent="-342900" fontAlgn="auto">
              <a:spcBef>
                <a:spcPts val="600"/>
              </a:spcBef>
              <a:spcAft>
                <a:spcPts val="600"/>
              </a:spcAft>
              <a:buFont typeface="Arial" panose="020B0604020202020204" pitchFamily="34" charset="0"/>
              <a:buChar char="•"/>
            </a:pPr>
            <a:r>
              <a:rPr lang="en-US" altLang="zh-CN" sz="2000" dirty="0">
                <a:ea typeface="+mn-lt"/>
                <a:cs typeface="+mn-lt"/>
              </a:rPr>
              <a:t>Reviewed</a:t>
            </a:r>
            <a:r>
              <a:rPr lang="zh-CN" altLang="en-US" sz="2000" dirty="0">
                <a:ea typeface="+mn-lt"/>
                <a:cs typeface="+mn-lt"/>
              </a:rPr>
              <a:t>＞</a:t>
            </a:r>
            <a:r>
              <a:rPr lang="en-US" altLang="zh-CN" sz="2000" b="1" dirty="0">
                <a:solidFill>
                  <a:srgbClr val="C00000"/>
                </a:solidFill>
                <a:ea typeface="+mn-lt"/>
                <a:cs typeface="+mn-lt"/>
              </a:rPr>
              <a:t>3000</a:t>
            </a:r>
            <a:r>
              <a:rPr lang="en-US" altLang="zh-CN" sz="2000" dirty="0">
                <a:ea typeface="+mn-lt"/>
                <a:cs typeface="+mn-lt"/>
              </a:rPr>
              <a:t> applications, approved</a:t>
            </a:r>
            <a:r>
              <a:rPr lang="zh-CN" altLang="en-US" sz="2000" dirty="0">
                <a:ea typeface="+mn-lt"/>
                <a:cs typeface="+mn-lt"/>
              </a:rPr>
              <a:t>＞</a:t>
            </a:r>
            <a:r>
              <a:rPr lang="en-US" altLang="zh-CN" sz="2000" b="1" dirty="0">
                <a:solidFill>
                  <a:srgbClr val="C00000"/>
                </a:solidFill>
                <a:ea typeface="+mn-lt"/>
                <a:cs typeface="+mn-lt"/>
              </a:rPr>
              <a:t>700</a:t>
            </a:r>
            <a:r>
              <a:rPr lang="en-US" altLang="zh-CN" sz="2000" dirty="0">
                <a:ea typeface="+mn-lt"/>
                <a:cs typeface="+mn-lt"/>
              </a:rPr>
              <a:t> such products</a:t>
            </a:r>
            <a:r>
              <a:rPr lang="en-US" altLang="zh-CN" sz="2000" dirty="0">
                <a:ea typeface="+mn-lt"/>
                <a:cs typeface="+mn-lt"/>
                <a:sym typeface="+mn-ea"/>
              </a:rPr>
              <a:t> since 2016</a:t>
            </a:r>
            <a:r>
              <a:rPr lang="en-US" altLang="zh-CN" sz="2000" dirty="0">
                <a:ea typeface="+mn-lt"/>
                <a:cs typeface="+mn-lt"/>
              </a:rPr>
              <a:t>.</a:t>
            </a:r>
          </a:p>
          <a:p>
            <a:pPr marL="342900" indent="-342900">
              <a:spcBef>
                <a:spcPts val="600"/>
              </a:spcBef>
              <a:spcAft>
                <a:spcPts val="600"/>
              </a:spcAft>
              <a:buFont typeface="Arial" panose="020B0604020202020204" pitchFamily="34" charset="0"/>
              <a:buChar char="•"/>
            </a:pPr>
            <a:r>
              <a:rPr lang="en-US" altLang="zh-CN" sz="2400" b="1" dirty="0">
                <a:solidFill>
                  <a:srgbClr val="C00000"/>
                </a:solidFill>
                <a:ea typeface="+mn-lt"/>
                <a:cs typeface="+mn-lt"/>
              </a:rPr>
              <a:t>Guidelines</a:t>
            </a:r>
            <a:r>
              <a:rPr lang="en-US" altLang="zh-CN" sz="2400" dirty="0">
                <a:solidFill>
                  <a:srgbClr val="C00000"/>
                </a:solidFill>
                <a:ea typeface="+mn-lt"/>
                <a:cs typeface="+mn-lt"/>
              </a:rPr>
              <a:t> </a:t>
            </a:r>
            <a:r>
              <a:rPr lang="en-US" altLang="zh-CN" sz="2000" dirty="0">
                <a:ea typeface="+mn-lt"/>
                <a:cs typeface="+mn-lt"/>
              </a:rPr>
              <a:t>for the Safety Review of Novel Food Ingredients from Cell Culture</a:t>
            </a:r>
            <a:r>
              <a:rPr lang="zh-CN" altLang="en-US" sz="2000" dirty="0">
                <a:ea typeface="+mn-lt"/>
                <a:cs typeface="+mn-lt"/>
              </a:rPr>
              <a:t> </a:t>
            </a:r>
            <a:r>
              <a:rPr lang="en-US" altLang="zh-CN" sz="2000" dirty="0">
                <a:ea typeface="+mn-lt"/>
                <a:cs typeface="+mn-lt"/>
              </a:rPr>
              <a:t>was</a:t>
            </a:r>
            <a:r>
              <a:rPr lang="zh-CN" altLang="en-US" sz="2000" dirty="0">
                <a:ea typeface="+mn-lt"/>
                <a:cs typeface="+mn-lt"/>
              </a:rPr>
              <a:t> </a:t>
            </a:r>
            <a:r>
              <a:rPr lang="en-US" altLang="zh-CN" sz="2000" dirty="0" err="1">
                <a:ea typeface="+mn-lt"/>
                <a:cs typeface="+mn-lt"/>
              </a:rPr>
              <a:t>pulished</a:t>
            </a:r>
            <a:r>
              <a:rPr lang="en-US" altLang="zh-CN" sz="2000" dirty="0">
                <a:ea typeface="+mn-lt"/>
                <a:cs typeface="+mn-lt"/>
              </a:rPr>
              <a:t>.</a:t>
            </a:r>
          </a:p>
          <a:p>
            <a:pPr marL="342900" indent="-342900">
              <a:spcBef>
                <a:spcPts val="600"/>
              </a:spcBef>
              <a:spcAft>
                <a:spcPts val="600"/>
              </a:spcAft>
              <a:buFont typeface="Arial" panose="020B0604020202020204" pitchFamily="34" charset="0"/>
              <a:buChar char="•"/>
            </a:pPr>
            <a:r>
              <a:rPr lang="en-US" altLang="zh-CN" sz="2000" dirty="0">
                <a:ea typeface="+mn-lt"/>
                <a:cs typeface="+mn-lt"/>
              </a:rPr>
              <a:t>The </a:t>
            </a:r>
            <a:r>
              <a:rPr lang="en-US" altLang="zh-CN" sz="2000" b="1" dirty="0">
                <a:solidFill>
                  <a:srgbClr val="C00000"/>
                </a:solidFill>
                <a:ea typeface="+mn-lt"/>
                <a:cs typeface="+mn-lt"/>
              </a:rPr>
              <a:t>Requirements for Application Materials for the Safety Evaluation of Genetically Modified Microorganisms Used in Food Processing (Trial)</a:t>
            </a:r>
            <a:r>
              <a:rPr lang="en-US" altLang="zh-CN" sz="2000" b="1" dirty="0">
                <a:ea typeface="+mn-lt"/>
                <a:cs typeface="+mn-lt"/>
              </a:rPr>
              <a:t> </a:t>
            </a:r>
            <a:r>
              <a:rPr lang="en-US" altLang="zh-CN" sz="2000" dirty="0">
                <a:ea typeface="+mn-lt"/>
                <a:cs typeface="+mn-lt"/>
              </a:rPr>
              <a:t>was issued.</a:t>
            </a:r>
          </a:p>
          <a:p>
            <a:pPr marL="342900" indent="-342900">
              <a:spcBef>
                <a:spcPts val="600"/>
              </a:spcBef>
              <a:spcAft>
                <a:spcPts val="600"/>
              </a:spcAft>
              <a:buFont typeface="Arial" panose="020B0604020202020204" pitchFamily="34" charset="0"/>
              <a:buChar char="•"/>
            </a:pPr>
            <a:r>
              <a:rPr lang="en-US" altLang="zh-CN" sz="2000" dirty="0">
                <a:ea typeface="+mn-lt"/>
                <a:cs typeface="+mn-lt"/>
              </a:rPr>
              <a:t>Scientific Opinions and Regulatory Recommendations on Cultivated Meat</a:t>
            </a:r>
            <a:r>
              <a:rPr lang="zh-CN" altLang="en-US" sz="2000" dirty="0">
                <a:ea typeface="+mn-lt"/>
                <a:cs typeface="+mn-lt"/>
              </a:rPr>
              <a:t> </a:t>
            </a:r>
            <a:r>
              <a:rPr lang="en-US" altLang="zh-CN" sz="2000" dirty="0">
                <a:ea typeface="+mn-lt"/>
                <a:cs typeface="+mn-lt"/>
              </a:rPr>
              <a:t>was</a:t>
            </a:r>
            <a:r>
              <a:rPr lang="zh-CN" altLang="en-US" sz="2000" dirty="0">
                <a:ea typeface="+mn-lt"/>
                <a:cs typeface="+mn-lt"/>
              </a:rPr>
              <a:t> </a:t>
            </a:r>
            <a:r>
              <a:rPr lang="en-US" altLang="zh-CN" sz="2000" dirty="0">
                <a:ea typeface="+mn-lt"/>
                <a:cs typeface="+mn-lt"/>
              </a:rPr>
              <a:t>submitted</a:t>
            </a:r>
            <a:r>
              <a:rPr lang="zh-CN" altLang="en-US" sz="2000" dirty="0">
                <a:ea typeface="+mn-lt"/>
                <a:cs typeface="+mn-lt"/>
              </a:rPr>
              <a:t> </a:t>
            </a:r>
            <a:r>
              <a:rPr lang="en-US" altLang="zh-CN" sz="2000" dirty="0">
                <a:ea typeface="+mn-lt"/>
                <a:cs typeface="+mn-lt"/>
              </a:rPr>
              <a:t>to</a:t>
            </a:r>
            <a:r>
              <a:rPr lang="zh-CN" altLang="en-US" sz="2000" dirty="0">
                <a:ea typeface="+mn-lt"/>
                <a:cs typeface="+mn-lt"/>
              </a:rPr>
              <a:t> </a:t>
            </a:r>
            <a:r>
              <a:rPr lang="en-US" altLang="zh-CN" sz="2000" dirty="0">
                <a:ea typeface="+mn-lt"/>
                <a:cs typeface="+mn-lt"/>
              </a:rPr>
              <a:t>the</a:t>
            </a:r>
            <a:r>
              <a:rPr lang="zh-CN" altLang="en-US" sz="2000" dirty="0">
                <a:ea typeface="+mn-lt"/>
                <a:cs typeface="+mn-lt"/>
              </a:rPr>
              <a:t> </a:t>
            </a:r>
            <a:r>
              <a:rPr lang="en-US" altLang="zh-CN" sz="2000" dirty="0">
                <a:ea typeface="+mn-lt"/>
                <a:cs typeface="+mn-lt"/>
              </a:rPr>
              <a:t>food</a:t>
            </a:r>
            <a:r>
              <a:rPr lang="zh-CN" altLang="en-US" sz="2000" dirty="0">
                <a:ea typeface="+mn-lt"/>
                <a:cs typeface="+mn-lt"/>
              </a:rPr>
              <a:t> </a:t>
            </a:r>
            <a:r>
              <a:rPr lang="en-US" altLang="zh-CN" sz="2000" dirty="0">
                <a:ea typeface="+mn-lt"/>
                <a:cs typeface="+mn-lt"/>
              </a:rPr>
              <a:t>safety</a:t>
            </a:r>
            <a:r>
              <a:rPr lang="zh-CN" altLang="en-US" sz="2000" dirty="0">
                <a:ea typeface="+mn-lt"/>
                <a:cs typeface="+mn-lt"/>
              </a:rPr>
              <a:t> </a:t>
            </a:r>
            <a:r>
              <a:rPr lang="en-US" altLang="zh-CN" sz="2000" dirty="0">
                <a:ea typeface="+mn-lt"/>
                <a:cs typeface="+mn-lt"/>
              </a:rPr>
              <a:t>authority.</a:t>
            </a:r>
          </a:p>
          <a:p>
            <a:pPr marL="342900" indent="-342900">
              <a:spcBef>
                <a:spcPts val="600"/>
              </a:spcBef>
              <a:spcAft>
                <a:spcPts val="600"/>
              </a:spcAft>
              <a:buFont typeface="Arial" panose="020B0604020202020204" pitchFamily="34" charset="0"/>
              <a:buChar char="•"/>
            </a:pPr>
            <a:r>
              <a:rPr lang="en-US" altLang="zh-CN" sz="2000" dirty="0">
                <a:ea typeface="+mn-lt"/>
                <a:cs typeface="+mn-lt"/>
              </a:rPr>
              <a:t>“Study on the Safety Assessment and Guarantee System for the Development of Alternative Protein Industry in China</a:t>
            </a:r>
            <a:r>
              <a:rPr lang="zh-CN" altLang="en-US" sz="2000" dirty="0">
                <a:ea typeface="+mn-lt"/>
                <a:cs typeface="+mn-lt"/>
              </a:rPr>
              <a:t>” </a:t>
            </a:r>
            <a:r>
              <a:rPr lang="en-US" altLang="zh-CN" sz="2000" dirty="0">
                <a:ea typeface="+mn-lt"/>
                <a:cs typeface="+mn-lt"/>
              </a:rPr>
              <a:t>was</a:t>
            </a:r>
            <a:r>
              <a:rPr lang="zh-CN" altLang="en-US" sz="2000" dirty="0">
                <a:ea typeface="+mn-lt"/>
                <a:cs typeface="+mn-lt"/>
              </a:rPr>
              <a:t> </a:t>
            </a:r>
            <a:r>
              <a:rPr lang="en-US" altLang="zh-CN" sz="2000" dirty="0">
                <a:ea typeface="+mn-lt"/>
                <a:cs typeface="+mn-lt"/>
              </a:rPr>
              <a:t>published.</a:t>
            </a:r>
          </a:p>
          <a:p>
            <a:pPr marL="342900" indent="-342900">
              <a:spcBef>
                <a:spcPts val="600"/>
              </a:spcBef>
              <a:spcAft>
                <a:spcPts val="600"/>
              </a:spcAft>
              <a:buFont typeface="Arial" panose="020B0604020202020204" pitchFamily="34" charset="0"/>
              <a:buChar char="•"/>
            </a:pPr>
            <a:endParaRPr lang="en-US" altLang="zh-CN" sz="2000" dirty="0">
              <a:ea typeface="+mn-lt"/>
              <a:cs typeface="+mn-lt"/>
            </a:endParaRPr>
          </a:p>
          <a:p>
            <a:pPr marL="342900" indent="-342900">
              <a:spcBef>
                <a:spcPts val="600"/>
              </a:spcBef>
              <a:spcAft>
                <a:spcPts val="600"/>
              </a:spcAft>
              <a:buFont typeface="Arial" panose="020B0604020202020204" pitchFamily="34" charset="0"/>
              <a:buChar char="•"/>
            </a:pPr>
            <a:endParaRPr lang="en-US" altLang="zh-CN" sz="2000" dirty="0">
              <a:ea typeface="+mn-lt"/>
              <a:cs typeface="+mn-lt"/>
            </a:endParaRPr>
          </a:p>
          <a:p>
            <a:pPr marL="342900" indent="-342900">
              <a:spcBef>
                <a:spcPts val="600"/>
              </a:spcBef>
              <a:spcAft>
                <a:spcPts val="600"/>
              </a:spcAft>
              <a:buFont typeface="Arial" panose="020B0604020202020204" pitchFamily="34" charset="0"/>
              <a:buChar char="•"/>
            </a:pPr>
            <a:endParaRPr lang="en-GB" altLang="zh-CN" sz="2000" dirty="0"/>
          </a:p>
          <a:p>
            <a:pPr>
              <a:lnSpc>
                <a:spcPts val="2400"/>
              </a:lnSpc>
              <a:buClr>
                <a:schemeClr val="tx2">
                  <a:lumMod val="60000"/>
                  <a:lumOff val="40000"/>
                </a:schemeClr>
              </a:buClr>
            </a:pPr>
            <a:endParaRPr lang="en-US" altLang="zh-CN" sz="2000" dirty="0">
              <a:latin typeface="Times New Roman" panose="02020603050405020304" pitchFamily="18" charset="0"/>
              <a:cs typeface="Times New Roman" panose="02020603050405020304" pitchFamily="18" charset="0"/>
            </a:endParaRPr>
          </a:p>
          <a:p>
            <a:endParaRPr kumimoji="1" lang="zh-CN" altLang="en-US" dirty="0"/>
          </a:p>
        </p:txBody>
      </p:sp>
      <p:pic>
        <p:nvPicPr>
          <p:cNvPr id="17" name="图片 16" descr="徽标&#10;&#10;描述已自动生成"/>
          <p:cNvPicPr>
            <a:picLocks noChangeAspect="1"/>
          </p:cNvPicPr>
          <p:nvPr/>
        </p:nvPicPr>
        <p:blipFill>
          <a:blip r:embed="rId3"/>
          <a:stretch>
            <a:fillRect/>
          </a:stretch>
        </p:blipFill>
        <p:spPr>
          <a:xfrm>
            <a:off x="11053393" y="27810"/>
            <a:ext cx="1138607" cy="924583"/>
          </a:xfrm>
          <a:prstGeom prst="rect">
            <a:avLst/>
          </a:prstGeom>
        </p:spPr>
      </p:pic>
      <p:sp>
        <p:nvSpPr>
          <p:cNvPr id="2"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dirty="0"/>
              <a:t>P</a:t>
            </a:r>
            <a:r>
              <a:rPr lang="en-GB" altLang="zh-CN" i="0" u="none" strike="noStrike" dirty="0">
                <a:effectLst/>
              </a:rPr>
              <a:t>remarket approval</a:t>
            </a:r>
            <a:endParaRPr lang="zh-CN" altLang="en-US" dirty="0"/>
          </a:p>
        </p:txBody>
      </p:sp>
      <p:pic>
        <p:nvPicPr>
          <p:cNvPr id="7" name="图片 6" descr="图表, 饼图&#10;&#10;描述已自动生成"/>
          <p:cNvPicPr>
            <a:picLocks noChangeAspect="1"/>
          </p:cNvPicPr>
          <p:nvPr/>
        </p:nvPicPr>
        <p:blipFill>
          <a:blip r:embed="rId4"/>
          <a:stretch>
            <a:fillRect/>
          </a:stretch>
        </p:blipFill>
        <p:spPr>
          <a:xfrm>
            <a:off x="8222980" y="2210061"/>
            <a:ext cx="4115658" cy="2100072"/>
          </a:xfrm>
          <a:prstGeom prst="rect">
            <a:avLst/>
          </a:prstGeom>
        </p:spPr>
      </p:pic>
      <p:pic>
        <p:nvPicPr>
          <p:cNvPr id="14" name="图片 13" descr="图表, 瀑布图&#10;&#10;描述已自动生成"/>
          <p:cNvPicPr>
            <a:picLocks noChangeAspect="1"/>
          </p:cNvPicPr>
          <p:nvPr/>
        </p:nvPicPr>
        <p:blipFill>
          <a:blip r:embed="rId5"/>
          <a:stretch>
            <a:fillRect/>
          </a:stretch>
        </p:blipFill>
        <p:spPr>
          <a:xfrm>
            <a:off x="8613458" y="4364533"/>
            <a:ext cx="3334702" cy="162001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sz="4200" dirty="0"/>
              <a:t>Risk</a:t>
            </a:r>
            <a:r>
              <a:rPr lang="zh-CN" altLang="en-US" sz="4200" dirty="0"/>
              <a:t> </a:t>
            </a:r>
            <a:r>
              <a:rPr lang="en-US" altLang="zh-CN" sz="4200" dirty="0"/>
              <a:t>Communication</a:t>
            </a:r>
            <a:endParaRPr lang="zh-CN" altLang="en-US" sz="4200" dirty="0"/>
          </a:p>
        </p:txBody>
      </p:sp>
      <p:sp>
        <p:nvSpPr>
          <p:cNvPr id="8" name="文本框 7"/>
          <p:cNvSpPr txBox="1"/>
          <p:nvPr/>
        </p:nvSpPr>
        <p:spPr>
          <a:xfrm>
            <a:off x="759428" y="2038166"/>
            <a:ext cx="5280696" cy="4073074"/>
          </a:xfrm>
          <a:prstGeom prst="rect">
            <a:avLst/>
          </a:prstGeom>
          <a:noFill/>
        </p:spPr>
        <p:txBody>
          <a:bodyPr wrap="square" rtlCol="0">
            <a:noAutofit/>
          </a:bodyPr>
          <a:lstStyle/>
          <a:p>
            <a:pPr marL="342900" indent="-342900">
              <a:spcBef>
                <a:spcPts val="1200"/>
              </a:spcBef>
              <a:spcAft>
                <a:spcPts val="1200"/>
              </a:spcAft>
              <a:buFont typeface="Wingdings" panose="05000000000000000000" pitchFamily="2" charset="2"/>
              <a:buChar char="Ø"/>
            </a:pPr>
            <a:r>
              <a:rPr lang="en-GB" altLang="zh-CN" sz="2800" dirty="0">
                <a:latin typeface="+mj-ea"/>
                <a:ea typeface="+mj-ea"/>
              </a:rPr>
              <a:t>Multi-channel risk communication strategies</a:t>
            </a:r>
          </a:p>
          <a:p>
            <a:pPr marL="342900" indent="-342900">
              <a:lnSpc>
                <a:spcPct val="150000"/>
              </a:lnSpc>
              <a:spcBef>
                <a:spcPts val="1200"/>
              </a:spcBef>
              <a:spcAft>
                <a:spcPts val="1200"/>
              </a:spcAft>
              <a:buFont typeface="Arial" panose="020B0604020202020204" pitchFamily="34" charset="0"/>
              <a:buChar char="•"/>
            </a:pPr>
            <a:r>
              <a:rPr lang="en-GB" altLang="zh-CN" sz="2000" dirty="0">
                <a:latin typeface="+mj-ea"/>
                <a:ea typeface="+mj-ea"/>
              </a:rPr>
              <a:t>TV Shows</a:t>
            </a:r>
          </a:p>
          <a:p>
            <a:pPr marL="342900" indent="-342900">
              <a:lnSpc>
                <a:spcPct val="150000"/>
              </a:lnSpc>
              <a:spcBef>
                <a:spcPts val="1200"/>
              </a:spcBef>
              <a:spcAft>
                <a:spcPts val="1200"/>
              </a:spcAft>
              <a:buFont typeface="Arial" panose="020B0604020202020204" pitchFamily="34" charset="0"/>
              <a:buChar char="•"/>
            </a:pPr>
            <a:r>
              <a:rPr lang="en-US" altLang="zh-CN" sz="2000" dirty="0">
                <a:latin typeface="+mj-ea"/>
                <a:ea typeface="+mj-ea"/>
              </a:rPr>
              <a:t>Social</a:t>
            </a:r>
            <a:r>
              <a:rPr lang="zh-CN" altLang="en-US" sz="2000" dirty="0">
                <a:latin typeface="+mj-ea"/>
                <a:ea typeface="+mj-ea"/>
              </a:rPr>
              <a:t> </a:t>
            </a:r>
            <a:r>
              <a:rPr lang="en-US" altLang="zh-CN" sz="2000" dirty="0">
                <a:latin typeface="+mj-ea"/>
                <a:ea typeface="+mj-ea"/>
              </a:rPr>
              <a:t>Media</a:t>
            </a:r>
          </a:p>
          <a:p>
            <a:pPr marL="342900" indent="-342900">
              <a:lnSpc>
                <a:spcPct val="150000"/>
              </a:lnSpc>
              <a:spcBef>
                <a:spcPts val="1200"/>
              </a:spcBef>
              <a:spcAft>
                <a:spcPts val="1200"/>
              </a:spcAft>
              <a:buFont typeface="Arial" panose="020B0604020202020204" pitchFamily="34" charset="0"/>
              <a:buChar char="•"/>
            </a:pPr>
            <a:r>
              <a:rPr lang="en-US" altLang="zh-CN" sz="2000" dirty="0">
                <a:latin typeface="+mj-ea"/>
                <a:ea typeface="+mj-ea"/>
              </a:rPr>
              <a:t>Mobile</a:t>
            </a:r>
            <a:r>
              <a:rPr lang="zh-CN" altLang="en-US" sz="2000" dirty="0">
                <a:latin typeface="+mj-ea"/>
                <a:ea typeface="+mj-ea"/>
              </a:rPr>
              <a:t> </a:t>
            </a:r>
            <a:r>
              <a:rPr lang="en-US" altLang="zh-CN" sz="2000" dirty="0">
                <a:latin typeface="+mj-ea"/>
                <a:ea typeface="+mj-ea"/>
              </a:rPr>
              <a:t>App</a:t>
            </a:r>
            <a:endParaRPr lang="en-GB" altLang="zh-CN" sz="2000" dirty="0">
              <a:latin typeface="+mj-ea"/>
              <a:ea typeface="+mj-ea"/>
            </a:endParaRPr>
          </a:p>
          <a:p>
            <a:pPr marL="342900" indent="-342900">
              <a:lnSpc>
                <a:spcPct val="150000"/>
              </a:lnSpc>
              <a:spcBef>
                <a:spcPts val="1200"/>
              </a:spcBef>
              <a:spcAft>
                <a:spcPts val="1200"/>
              </a:spcAft>
              <a:buFont typeface="Arial" panose="020B0604020202020204" pitchFamily="34" charset="0"/>
              <a:buChar char="•"/>
            </a:pPr>
            <a:r>
              <a:rPr lang="en-GB" altLang="zh-CN" sz="2000" dirty="0">
                <a:latin typeface="+mj-ea"/>
                <a:ea typeface="+mj-ea"/>
              </a:rPr>
              <a:t>Printed Materials</a:t>
            </a:r>
          </a:p>
          <a:p>
            <a:pPr marL="342900" indent="-342900">
              <a:lnSpc>
                <a:spcPct val="150000"/>
              </a:lnSpc>
              <a:spcBef>
                <a:spcPts val="1200"/>
              </a:spcBef>
              <a:spcAft>
                <a:spcPts val="1200"/>
              </a:spcAft>
              <a:buFont typeface="Arial" panose="020B0604020202020204" pitchFamily="34" charset="0"/>
              <a:buChar char="•"/>
            </a:pPr>
            <a:endParaRPr lang="en-GB" altLang="zh-CN" sz="2000" dirty="0">
              <a:latin typeface="+mj-ea"/>
              <a:ea typeface="+mj-ea"/>
            </a:endParaRPr>
          </a:p>
          <a:p>
            <a:endParaRPr kumimoji="1" lang="zh-CN" altLang="en-US" dirty="0"/>
          </a:p>
        </p:txBody>
      </p:sp>
      <p:grpSp>
        <p:nvGrpSpPr>
          <p:cNvPr id="17" name="组合 16"/>
          <p:cNvGrpSpPr/>
          <p:nvPr/>
        </p:nvGrpSpPr>
        <p:grpSpPr>
          <a:xfrm>
            <a:off x="8681491" y="1246560"/>
            <a:ext cx="3271331" cy="2036891"/>
            <a:chOff x="7286078" y="77990"/>
            <a:chExt cx="4451770" cy="2662893"/>
          </a:xfrm>
        </p:grpSpPr>
        <p:pic>
          <p:nvPicPr>
            <p:cNvPr id="2" name="图片 1"/>
            <p:cNvPicPr>
              <a:picLocks noChangeAspect="1"/>
            </p:cNvPicPr>
            <p:nvPr/>
          </p:nvPicPr>
          <p:blipFill>
            <a:blip r:embed="rId3"/>
            <a:stretch>
              <a:fillRect/>
            </a:stretch>
          </p:blipFill>
          <p:spPr>
            <a:xfrm>
              <a:off x="7286078" y="77990"/>
              <a:ext cx="2159000" cy="1574800"/>
            </a:xfrm>
            <a:prstGeom prst="ellipse">
              <a:avLst/>
            </a:prstGeom>
          </p:spPr>
        </p:pic>
        <p:pic>
          <p:nvPicPr>
            <p:cNvPr id="4" name="图片 3"/>
            <p:cNvPicPr>
              <a:picLocks noChangeAspect="1"/>
            </p:cNvPicPr>
            <p:nvPr/>
          </p:nvPicPr>
          <p:blipFill>
            <a:blip r:embed="rId4"/>
            <a:stretch>
              <a:fillRect/>
            </a:stretch>
          </p:blipFill>
          <p:spPr>
            <a:xfrm>
              <a:off x="9693148" y="119646"/>
              <a:ext cx="2044700" cy="1524000"/>
            </a:xfrm>
            <a:prstGeom prst="ellipse">
              <a:avLst/>
            </a:prstGeom>
          </p:spPr>
        </p:pic>
        <p:pic>
          <p:nvPicPr>
            <p:cNvPr id="5" name="图片 4"/>
            <p:cNvPicPr>
              <a:picLocks noChangeAspect="1"/>
            </p:cNvPicPr>
            <p:nvPr/>
          </p:nvPicPr>
          <p:blipFill>
            <a:blip r:embed="rId5"/>
            <a:stretch>
              <a:fillRect/>
            </a:stretch>
          </p:blipFill>
          <p:spPr>
            <a:xfrm>
              <a:off x="7769207" y="1763292"/>
              <a:ext cx="3351741" cy="977591"/>
            </a:xfrm>
            <a:prstGeom prst="rect">
              <a:avLst/>
            </a:prstGeom>
          </p:spPr>
        </p:pic>
      </p:grpSp>
      <p:grpSp>
        <p:nvGrpSpPr>
          <p:cNvPr id="10" name="组合 9"/>
          <p:cNvGrpSpPr/>
          <p:nvPr/>
        </p:nvGrpSpPr>
        <p:grpSpPr>
          <a:xfrm>
            <a:off x="8985518" y="3615064"/>
            <a:ext cx="2643041" cy="2845342"/>
            <a:chOff x="8018516" y="2850160"/>
            <a:chExt cx="3351743" cy="3547521"/>
          </a:xfrm>
        </p:grpSpPr>
        <p:grpSp>
          <p:nvGrpSpPr>
            <p:cNvPr id="12" name="组合 11"/>
            <p:cNvGrpSpPr/>
            <p:nvPr/>
          </p:nvGrpSpPr>
          <p:grpSpPr>
            <a:xfrm>
              <a:off x="8018517" y="3231136"/>
              <a:ext cx="3351742" cy="3166545"/>
              <a:chOff x="8018517" y="3231136"/>
              <a:chExt cx="3351742" cy="3166545"/>
            </a:xfrm>
          </p:grpSpPr>
          <p:pic>
            <p:nvPicPr>
              <p:cNvPr id="15" name="图片 14"/>
              <p:cNvPicPr>
                <a:picLocks noChangeAspect="1"/>
              </p:cNvPicPr>
              <p:nvPr/>
            </p:nvPicPr>
            <p:blipFill>
              <a:blip r:embed="rId6"/>
              <a:srcRect t="11217" b="67141"/>
              <a:stretch>
                <a:fillRect/>
              </a:stretch>
            </p:blipFill>
            <p:spPr>
              <a:xfrm>
                <a:off x="8018518" y="3231136"/>
                <a:ext cx="3351741" cy="1574800"/>
              </a:xfrm>
              <a:prstGeom prst="rect">
                <a:avLst/>
              </a:prstGeom>
            </p:spPr>
          </p:pic>
          <p:pic>
            <p:nvPicPr>
              <p:cNvPr id="16" name="图片 15"/>
              <p:cNvPicPr>
                <a:picLocks noChangeAspect="1"/>
              </p:cNvPicPr>
              <p:nvPr/>
            </p:nvPicPr>
            <p:blipFill>
              <a:blip r:embed="rId6"/>
              <a:srcRect l="1319" t="73266" r="-1319" b="5092"/>
              <a:stretch>
                <a:fillRect/>
              </a:stretch>
            </p:blipFill>
            <p:spPr>
              <a:xfrm>
                <a:off x="8018517" y="4822881"/>
                <a:ext cx="3351741" cy="1574800"/>
              </a:xfrm>
              <a:prstGeom prst="rect">
                <a:avLst/>
              </a:prstGeom>
            </p:spPr>
          </p:pic>
        </p:grpSp>
        <p:pic>
          <p:nvPicPr>
            <p:cNvPr id="14" name="图片 13"/>
            <p:cNvPicPr>
              <a:picLocks noChangeAspect="1"/>
            </p:cNvPicPr>
            <p:nvPr/>
          </p:nvPicPr>
          <p:blipFill>
            <a:blip r:embed="rId6"/>
            <a:srcRect t="4648" b="87655"/>
            <a:stretch>
              <a:fillRect/>
            </a:stretch>
          </p:blipFill>
          <p:spPr>
            <a:xfrm>
              <a:off x="8018516" y="2850160"/>
              <a:ext cx="3351741" cy="560102"/>
            </a:xfrm>
            <a:prstGeom prst="rect">
              <a:avLst/>
            </a:prstGeom>
          </p:spPr>
        </p:pic>
      </p:grpSp>
      <p:pic>
        <p:nvPicPr>
          <p:cNvPr id="19" name="图片 18"/>
          <p:cNvPicPr>
            <a:picLocks noChangeAspect="1"/>
          </p:cNvPicPr>
          <p:nvPr/>
        </p:nvPicPr>
        <p:blipFill>
          <a:blip r:embed="rId7"/>
          <a:srcRect l="2827" t="3155" r="-2827" b="3983"/>
          <a:stretch>
            <a:fillRect/>
          </a:stretch>
        </p:blipFill>
        <p:spPr>
          <a:xfrm rot="16200000">
            <a:off x="6280111" y="3906926"/>
            <a:ext cx="2281318" cy="2824656"/>
          </a:xfrm>
          <a:prstGeom prst="rect">
            <a:avLst/>
          </a:prstGeom>
        </p:spPr>
      </p:pic>
      <p:pic>
        <p:nvPicPr>
          <p:cNvPr id="21" name="图片 20" descr="徽标&#10;&#10;描述已自动生成"/>
          <p:cNvPicPr>
            <a:picLocks noChangeAspect="1"/>
          </p:cNvPicPr>
          <p:nvPr/>
        </p:nvPicPr>
        <p:blipFill>
          <a:blip r:embed="rId8"/>
          <a:stretch>
            <a:fillRect/>
          </a:stretch>
        </p:blipFill>
        <p:spPr>
          <a:xfrm>
            <a:off x="11053393" y="27810"/>
            <a:ext cx="1138607" cy="924583"/>
          </a:xfrm>
          <a:prstGeom prst="rect">
            <a:avLst/>
          </a:prstGeom>
        </p:spPr>
      </p:pic>
      <p:pic>
        <p:nvPicPr>
          <p:cNvPr id="3" name="图片 2"/>
          <p:cNvPicPr>
            <a:picLocks noChangeAspect="1"/>
          </p:cNvPicPr>
          <p:nvPr/>
        </p:nvPicPr>
        <p:blipFill>
          <a:blip r:embed="rId9"/>
          <a:stretch>
            <a:fillRect/>
          </a:stretch>
        </p:blipFill>
        <p:spPr>
          <a:xfrm>
            <a:off x="6249342" y="1072145"/>
            <a:ext cx="2342857" cy="29260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05"/>
            <a:ext cx="10445750" cy="1169035"/>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sz="4200" dirty="0"/>
              <a:t>CFSA</a:t>
            </a:r>
            <a:r>
              <a:rPr lang="zh-CN" altLang="en-US" sz="4200" dirty="0"/>
              <a:t>‘</a:t>
            </a:r>
            <a:r>
              <a:rPr lang="en-US" altLang="zh-CN" sz="4200" dirty="0"/>
              <a:t>s</a:t>
            </a:r>
            <a:r>
              <a:rPr lang="zh-CN" altLang="en-US" sz="4200" dirty="0"/>
              <a:t> </a:t>
            </a:r>
            <a:r>
              <a:rPr lang="en-US" altLang="zh-CN" sz="4200" dirty="0"/>
              <a:t>Role</a:t>
            </a:r>
            <a:r>
              <a:rPr lang="zh-CN" altLang="en-US" sz="4200" dirty="0"/>
              <a:t> </a:t>
            </a:r>
            <a:r>
              <a:rPr lang="en-US" altLang="zh-CN" sz="4200" dirty="0"/>
              <a:t>Globally</a:t>
            </a:r>
            <a:endParaRPr lang="zh-CN" altLang="en-US" sz="4200" dirty="0"/>
          </a:p>
        </p:txBody>
      </p:sp>
      <p:pic>
        <p:nvPicPr>
          <p:cNvPr id="2" name="图片 1"/>
          <p:cNvPicPr>
            <a:picLocks noChangeAspect="1"/>
          </p:cNvPicPr>
          <p:nvPr/>
        </p:nvPicPr>
        <p:blipFill>
          <a:blip r:embed="rId3"/>
          <a:stretch>
            <a:fillRect/>
          </a:stretch>
        </p:blipFill>
        <p:spPr>
          <a:xfrm>
            <a:off x="1194917" y="2213292"/>
            <a:ext cx="3149600" cy="1384300"/>
          </a:xfrm>
          <a:prstGeom prst="rect">
            <a:avLst/>
          </a:prstGeom>
        </p:spPr>
      </p:pic>
      <p:pic>
        <p:nvPicPr>
          <p:cNvPr id="3" name="图片 2"/>
          <p:cNvPicPr>
            <a:picLocks noChangeAspect="1"/>
          </p:cNvPicPr>
          <p:nvPr/>
        </p:nvPicPr>
        <p:blipFill>
          <a:blip r:embed="rId4"/>
          <a:stretch>
            <a:fillRect/>
          </a:stretch>
        </p:blipFill>
        <p:spPr>
          <a:xfrm>
            <a:off x="7092335" y="2362200"/>
            <a:ext cx="4864100" cy="1066800"/>
          </a:xfrm>
          <a:prstGeom prst="rect">
            <a:avLst/>
          </a:prstGeom>
        </p:spPr>
      </p:pic>
      <p:pic>
        <p:nvPicPr>
          <p:cNvPr id="4" name="图片 3"/>
          <p:cNvPicPr>
            <a:picLocks noChangeAspect="1"/>
          </p:cNvPicPr>
          <p:nvPr/>
        </p:nvPicPr>
        <p:blipFill>
          <a:blip r:embed="rId5"/>
          <a:stretch>
            <a:fillRect/>
          </a:stretch>
        </p:blipFill>
        <p:spPr>
          <a:xfrm>
            <a:off x="1077152" y="4595451"/>
            <a:ext cx="4129810" cy="915036"/>
          </a:xfrm>
          <a:prstGeom prst="rect">
            <a:avLst/>
          </a:prstGeom>
        </p:spPr>
      </p:pic>
      <p:pic>
        <p:nvPicPr>
          <p:cNvPr id="5" name="图片 4"/>
          <p:cNvPicPr>
            <a:picLocks noChangeAspect="1"/>
          </p:cNvPicPr>
          <p:nvPr/>
        </p:nvPicPr>
        <p:blipFill>
          <a:blip r:embed="rId6"/>
          <a:stretch>
            <a:fillRect/>
          </a:stretch>
        </p:blipFill>
        <p:spPr>
          <a:xfrm>
            <a:off x="7346335" y="4455418"/>
            <a:ext cx="3543300" cy="1358900"/>
          </a:xfrm>
          <a:prstGeom prst="rect">
            <a:avLst/>
          </a:prstGeom>
        </p:spPr>
      </p:pic>
      <p:pic>
        <p:nvPicPr>
          <p:cNvPr id="7" name="图片 6"/>
          <p:cNvPicPr>
            <a:picLocks noChangeAspect="1"/>
          </p:cNvPicPr>
          <p:nvPr/>
        </p:nvPicPr>
        <p:blipFill>
          <a:blip r:embed="rId7"/>
          <a:stretch>
            <a:fillRect/>
          </a:stretch>
        </p:blipFill>
        <p:spPr>
          <a:xfrm>
            <a:off x="2444135" y="5925349"/>
            <a:ext cx="3113809" cy="741772"/>
          </a:xfrm>
          <a:prstGeom prst="rect">
            <a:avLst/>
          </a:prstGeom>
        </p:spPr>
      </p:pic>
      <p:pic>
        <p:nvPicPr>
          <p:cNvPr id="12" name="图片 11"/>
          <p:cNvPicPr>
            <a:picLocks noChangeAspect="1"/>
          </p:cNvPicPr>
          <p:nvPr/>
        </p:nvPicPr>
        <p:blipFill>
          <a:blip r:embed="rId8"/>
          <a:stretch>
            <a:fillRect/>
          </a:stretch>
        </p:blipFill>
        <p:spPr>
          <a:xfrm>
            <a:off x="6347654" y="5972082"/>
            <a:ext cx="3342844" cy="717414"/>
          </a:xfrm>
          <a:prstGeom prst="rect">
            <a:avLst/>
          </a:prstGeom>
        </p:spPr>
      </p:pic>
      <p:pic>
        <p:nvPicPr>
          <p:cNvPr id="14" name="图片 13"/>
          <p:cNvPicPr>
            <a:picLocks noChangeAspect="1"/>
          </p:cNvPicPr>
          <p:nvPr/>
        </p:nvPicPr>
        <p:blipFill>
          <a:blip r:embed="rId9"/>
          <a:stretch>
            <a:fillRect/>
          </a:stretch>
        </p:blipFill>
        <p:spPr>
          <a:xfrm>
            <a:off x="3319858" y="3550742"/>
            <a:ext cx="4864100" cy="682092"/>
          </a:xfrm>
          <a:prstGeom prst="rect">
            <a:avLst/>
          </a:prstGeom>
        </p:spPr>
      </p:pic>
      <p:sp>
        <p:nvSpPr>
          <p:cNvPr id="15" name="圆角矩形 14"/>
          <p:cNvSpPr/>
          <p:nvPr/>
        </p:nvSpPr>
        <p:spPr>
          <a:xfrm>
            <a:off x="3077980" y="3261869"/>
            <a:ext cx="5550568" cy="119354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内容占位符 2"/>
          <p:cNvSpPr>
            <a:spLocks noGrp="1"/>
          </p:cNvSpPr>
          <p:nvPr>
            <p:ph idx="1"/>
          </p:nvPr>
        </p:nvSpPr>
        <p:spPr>
          <a:xfrm>
            <a:off x="1457775" y="1657442"/>
            <a:ext cx="9206345" cy="612775"/>
          </a:xfrm>
        </p:spPr>
        <p:txBody>
          <a:bodyPr/>
          <a:lstStyle/>
          <a:p>
            <a:pPr marL="0" indent="0" algn="ctr">
              <a:buNone/>
            </a:pPr>
            <a:r>
              <a:rPr kumimoji="1" lang="en-US" altLang="zh-CN" dirty="0">
                <a:latin typeface="+mj-ea"/>
                <a:ea typeface="+mj-ea"/>
              </a:rPr>
              <a:t>Cooperated</a:t>
            </a:r>
            <a:r>
              <a:rPr kumimoji="1" lang="zh-CN" altLang="en-US" dirty="0">
                <a:latin typeface="+mj-ea"/>
                <a:ea typeface="+mj-ea"/>
              </a:rPr>
              <a:t> </a:t>
            </a:r>
            <a:r>
              <a:rPr kumimoji="1" lang="en-US" altLang="zh-CN" dirty="0">
                <a:latin typeface="+mj-ea"/>
                <a:ea typeface="+mj-ea"/>
              </a:rPr>
              <a:t>with</a:t>
            </a:r>
            <a:r>
              <a:rPr kumimoji="1" lang="zh-CN" altLang="en-US" dirty="0">
                <a:latin typeface="+mj-ea"/>
                <a:ea typeface="+mj-ea"/>
              </a:rPr>
              <a:t> </a:t>
            </a:r>
            <a:r>
              <a:rPr kumimoji="1" lang="en-US" altLang="zh-CN" dirty="0">
                <a:latin typeface="+mj-ea"/>
                <a:ea typeface="+mj-ea"/>
              </a:rPr>
              <a:t>international</a:t>
            </a:r>
            <a:r>
              <a:rPr kumimoji="1" lang="zh-CN" altLang="en-US" dirty="0">
                <a:latin typeface="+mj-ea"/>
                <a:ea typeface="+mj-ea"/>
              </a:rPr>
              <a:t> </a:t>
            </a:r>
            <a:r>
              <a:rPr kumimoji="1" lang="en-US" altLang="zh-CN" dirty="0">
                <a:latin typeface="+mj-ea"/>
                <a:ea typeface="+mj-ea"/>
              </a:rPr>
              <a:t>organizations</a:t>
            </a:r>
            <a:endParaRPr kumimoji="1" lang="zh-CN" altLang="en-US" dirty="0">
              <a:latin typeface="+mj-ea"/>
              <a:ea typeface="+mj-ea"/>
            </a:endParaRPr>
          </a:p>
        </p:txBody>
      </p:sp>
      <p:pic>
        <p:nvPicPr>
          <p:cNvPr id="18" name="图片 17" descr="徽标&#10;&#10;描述已自动生成"/>
          <p:cNvPicPr>
            <a:picLocks noChangeAspect="1"/>
          </p:cNvPicPr>
          <p:nvPr/>
        </p:nvPicPr>
        <p:blipFill>
          <a:blip r:embed="rId10"/>
          <a:stretch>
            <a:fillRect/>
          </a:stretch>
        </p:blipFill>
        <p:spPr>
          <a:xfrm>
            <a:off x="11053393" y="27810"/>
            <a:ext cx="1138607" cy="9245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a:blip r:embed="rId6" cstate="print"/>
          <a:stretch>
            <a:fillRect/>
          </a:stretch>
        </p:blipFill>
        <p:spPr>
          <a:xfrm>
            <a:off x="7516495" y="-97155"/>
            <a:ext cx="4658995" cy="2676525"/>
          </a:xfrm>
          <a:prstGeom prst="rect">
            <a:avLst/>
          </a:prstGeom>
        </p:spPr>
      </p:pic>
      <p:pic>
        <p:nvPicPr>
          <p:cNvPr id="2054" name="Picture 6" descr="The eco‐friendly burger: Could cultured meat improve the environmental sustainability of meat ..."/>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185035" y="0"/>
            <a:ext cx="2491740" cy="27298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od for Thought | Keeping Food Safe in an Era of Climate Change"/>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35" y="0"/>
            <a:ext cx="2184400" cy="289814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p:nvGrpSpPr>
        <p:grpSpPr>
          <a:xfrm>
            <a:off x="868" y="1412776"/>
            <a:ext cx="12192000" cy="2936875"/>
            <a:chOff x="-11832" y="1700808"/>
            <a:chExt cx="12192000" cy="2936875"/>
          </a:xfrm>
        </p:grpSpPr>
        <p:sp>
          <p:nvSpPr>
            <p:cNvPr id="34" name="Freeform 25"/>
            <p:cNvSpPr/>
            <p:nvPr/>
          </p:nvSpPr>
          <p:spPr bwMode="auto">
            <a:xfrm>
              <a:off x="-11832" y="1700808"/>
              <a:ext cx="6096000" cy="2936875"/>
            </a:xfrm>
            <a:custGeom>
              <a:avLst/>
              <a:gdLst>
                <a:gd name="T0" fmla="*/ 0 w 10000"/>
                <a:gd name="T1" fmla="*/ 2147483647 h 10000"/>
                <a:gd name="T2" fmla="*/ 0 w 10000"/>
                <a:gd name="T3" fmla="*/ 0 h 10000"/>
                <a:gd name="T4" fmla="*/ 2147483647 w 10000"/>
                <a:gd name="T5" fmla="*/ 2147483647 h 10000"/>
                <a:gd name="T6" fmla="*/ 2147483647 w 10000"/>
                <a:gd name="T7" fmla="*/ 2147483647 h 10000"/>
                <a:gd name="T8" fmla="*/ 0 w 10000"/>
                <a:gd name="T9" fmla="*/ 2147483647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0" y="10000"/>
                  </a:moveTo>
                  <a:lnTo>
                    <a:pt x="0" y="0"/>
                  </a:lnTo>
                  <a:lnTo>
                    <a:pt x="10000" y="2000"/>
                  </a:lnTo>
                  <a:lnTo>
                    <a:pt x="10000" y="8000"/>
                  </a:lnTo>
                  <a:lnTo>
                    <a:pt x="0" y="10000"/>
                  </a:lnTo>
                  <a:close/>
                </a:path>
              </a:pathLst>
            </a:custGeom>
            <a:solidFill>
              <a:srgbClr val="0070C0"/>
            </a:solidFill>
            <a:ln>
              <a:noFill/>
            </a:ln>
          </p:spPr>
          <p:txBody>
            <a:bodyPr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35" name="Freeform 33"/>
            <p:cNvSpPr/>
            <p:nvPr/>
          </p:nvSpPr>
          <p:spPr bwMode="auto">
            <a:xfrm flipH="1">
              <a:off x="6084168" y="1700808"/>
              <a:ext cx="6096000" cy="2936875"/>
            </a:xfrm>
            <a:custGeom>
              <a:avLst/>
              <a:gdLst>
                <a:gd name="T0" fmla="*/ 0 w 10000"/>
                <a:gd name="T1" fmla="*/ 2147483647 h 10000"/>
                <a:gd name="T2" fmla="*/ 0 w 10000"/>
                <a:gd name="T3" fmla="*/ 0 h 10000"/>
                <a:gd name="T4" fmla="*/ 2147483647 w 10000"/>
                <a:gd name="T5" fmla="*/ 2147483647 h 10000"/>
                <a:gd name="T6" fmla="*/ 2147483647 w 10000"/>
                <a:gd name="T7" fmla="*/ 2147483647 h 10000"/>
                <a:gd name="T8" fmla="*/ 0 w 10000"/>
                <a:gd name="T9" fmla="*/ 2147483647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0" y="10000"/>
                  </a:moveTo>
                  <a:lnTo>
                    <a:pt x="0" y="0"/>
                  </a:lnTo>
                  <a:lnTo>
                    <a:pt x="10000" y="2000"/>
                  </a:lnTo>
                  <a:lnTo>
                    <a:pt x="10000" y="8000"/>
                  </a:lnTo>
                  <a:lnTo>
                    <a:pt x="0" y="10000"/>
                  </a:lnTo>
                  <a:close/>
                </a:path>
              </a:pathLst>
            </a:custGeom>
            <a:solidFill>
              <a:srgbClr val="00B0F0"/>
            </a:solidFill>
            <a:ln>
              <a:noFill/>
            </a:ln>
          </p:spPr>
          <p:txBody>
            <a:bodyPr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36" name="Oval 34"/>
            <p:cNvSpPr>
              <a:spLocks noChangeArrowheads="1"/>
            </p:cNvSpPr>
            <p:nvPr/>
          </p:nvSpPr>
          <p:spPr bwMode="auto">
            <a:xfrm>
              <a:off x="5093568" y="2178646"/>
              <a:ext cx="1981200" cy="1981200"/>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8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7" name="Chord 2"/>
            <p:cNvSpPr/>
            <p:nvPr/>
          </p:nvSpPr>
          <p:spPr bwMode="auto">
            <a:xfrm flipH="1">
              <a:off x="5180881" y="2269133"/>
              <a:ext cx="1806575" cy="1804988"/>
            </a:xfrm>
            <a:custGeom>
              <a:avLst/>
              <a:gdLst>
                <a:gd name="T0" fmla="*/ 907811 w 1806575"/>
                <a:gd name="T1" fmla="*/ 1804977 h 1804988"/>
                <a:gd name="T2" fmla="*/ 122705 w 1806575"/>
                <a:gd name="T3" fmla="*/ 1356649 h 1804988"/>
                <a:gd name="T4" fmla="*/ 120435 w 1806575"/>
                <a:gd name="T5" fmla="*/ 452257 h 1804988"/>
                <a:gd name="T6" fmla="*/ 903288 w 1806575"/>
                <a:gd name="T7" fmla="*/ 1 h 1804988"/>
                <a:gd name="T8" fmla="*/ 907811 w 1806575"/>
                <a:gd name="T9" fmla="*/ 1804977 h 18049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575" h="1804988">
                  <a:moveTo>
                    <a:pt x="907811" y="1804977"/>
                  </a:moveTo>
                  <a:cubicBezTo>
                    <a:pt x="584687" y="1806594"/>
                    <a:pt x="285310" y="1635637"/>
                    <a:pt x="122705" y="1356649"/>
                  </a:cubicBezTo>
                  <a:cubicBezTo>
                    <a:pt x="-40087" y="1077341"/>
                    <a:pt x="-40952" y="732377"/>
                    <a:pt x="120435" y="452257"/>
                  </a:cubicBezTo>
                  <a:cubicBezTo>
                    <a:pt x="281639" y="172456"/>
                    <a:pt x="580157" y="1"/>
                    <a:pt x="903288" y="1"/>
                  </a:cubicBezTo>
                  <a:cubicBezTo>
                    <a:pt x="904796" y="601660"/>
                    <a:pt x="906303" y="1203318"/>
                    <a:pt x="907811" y="1804977"/>
                  </a:cubicBezTo>
                  <a:close/>
                </a:path>
              </a:pathLst>
            </a:custGeom>
            <a:solidFill>
              <a:srgbClr val="00B0F0"/>
            </a:solidFill>
            <a:ln>
              <a:noFill/>
            </a:ln>
          </p:spPr>
          <p:txBody>
            <a:bodyPr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38" name="Chord 17"/>
            <p:cNvSpPr/>
            <p:nvPr/>
          </p:nvSpPr>
          <p:spPr bwMode="auto">
            <a:xfrm>
              <a:off x="5180881" y="2269133"/>
              <a:ext cx="1806575" cy="1804988"/>
            </a:xfrm>
            <a:custGeom>
              <a:avLst/>
              <a:gdLst>
                <a:gd name="T0" fmla="*/ 907811 w 1806575"/>
                <a:gd name="T1" fmla="*/ 1804977 h 1804988"/>
                <a:gd name="T2" fmla="*/ 122705 w 1806575"/>
                <a:gd name="T3" fmla="*/ 1356649 h 1804988"/>
                <a:gd name="T4" fmla="*/ 120435 w 1806575"/>
                <a:gd name="T5" fmla="*/ 452257 h 1804988"/>
                <a:gd name="T6" fmla="*/ 903288 w 1806575"/>
                <a:gd name="T7" fmla="*/ 1 h 1804988"/>
                <a:gd name="T8" fmla="*/ 907811 w 1806575"/>
                <a:gd name="T9" fmla="*/ 1804977 h 18049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6575" h="1804988">
                  <a:moveTo>
                    <a:pt x="907811" y="1804977"/>
                  </a:moveTo>
                  <a:cubicBezTo>
                    <a:pt x="584687" y="1806594"/>
                    <a:pt x="285310" y="1635637"/>
                    <a:pt x="122705" y="1356649"/>
                  </a:cubicBezTo>
                  <a:cubicBezTo>
                    <a:pt x="-40087" y="1077341"/>
                    <a:pt x="-40952" y="732377"/>
                    <a:pt x="120435" y="452257"/>
                  </a:cubicBezTo>
                  <a:cubicBezTo>
                    <a:pt x="281639" y="172456"/>
                    <a:pt x="580157" y="1"/>
                    <a:pt x="903288" y="1"/>
                  </a:cubicBezTo>
                  <a:cubicBezTo>
                    <a:pt x="904796" y="601660"/>
                    <a:pt x="906303" y="1203318"/>
                    <a:pt x="907811" y="1804977"/>
                  </a:cubicBezTo>
                  <a:close/>
                </a:path>
              </a:pathLst>
            </a:custGeom>
            <a:solidFill>
              <a:srgbClr val="0070C0"/>
            </a:solidFill>
            <a:ln>
              <a:noFill/>
            </a:ln>
          </p:spPr>
          <p:txBody>
            <a:bodyPr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39" name="TextBox 13"/>
            <p:cNvSpPr txBox="1">
              <a:spLocks noChangeArrowheads="1"/>
            </p:cNvSpPr>
            <p:nvPr/>
          </p:nvSpPr>
          <p:spPr bwMode="auto">
            <a:xfrm>
              <a:off x="1127448" y="2546787"/>
              <a:ext cx="3537012" cy="13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scene3d>
                <a:camera prst="orthographicFront">
                  <a:rot lat="0" lon="0" rev="0"/>
                </a:camera>
                <a:lightRig rig="threePt" dir="t"/>
              </a:scene3d>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20000"/>
                </a:spcBef>
                <a:spcAft>
                  <a:spcPct val="0"/>
                </a:spcAft>
                <a:buFont typeface="Arial" panose="020B0604020202020204" pitchFamily="34" charset="0"/>
                <a:buNone/>
                <a:defRPr/>
              </a:pPr>
              <a:r>
                <a:rPr lang="en-US" altLang="zh-CN" sz="4400" b="1" i="1" dirty="0">
                  <a:solidFill>
                    <a:prstClr val="white"/>
                  </a:solidFill>
                  <a:latin typeface="Arial" panose="020B0604020202020204" pitchFamily="34" charset="0"/>
                  <a:ea typeface="微软雅黑" panose="020B0503020204020204" charset="-122"/>
                  <a:sym typeface="Arial" panose="020B0604020202020204" pitchFamily="34" charset="0"/>
                </a:rPr>
                <a:t>Scientific Challenges</a:t>
              </a:r>
            </a:p>
          </p:txBody>
        </p:sp>
        <p:sp>
          <p:nvSpPr>
            <p:cNvPr id="41" name="TextBox 13"/>
            <p:cNvSpPr txBox="1">
              <a:spLocks noChangeArrowheads="1"/>
            </p:cNvSpPr>
            <p:nvPr/>
          </p:nvSpPr>
          <p:spPr bwMode="auto">
            <a:xfrm>
              <a:off x="7927444" y="2546787"/>
              <a:ext cx="3409008" cy="13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fontAlgn="base">
                <a:spcBef>
                  <a:spcPct val="20000"/>
                </a:spcBef>
                <a:spcAft>
                  <a:spcPct val="0"/>
                </a:spcAft>
                <a:buFont typeface="Arial" panose="020B0604020202020204" pitchFamily="34" charset="0"/>
                <a:buNone/>
                <a:defRPr sz="5400" b="1">
                  <a:solidFill>
                    <a:prstClr val="white"/>
                  </a:solidFill>
                  <a:latin typeface="Arial" panose="020B0604020202020204" pitchFamily="34" charset="0"/>
                  <a:ea typeface="微软雅黑" panose="020B0503020204020204" charset="-122"/>
                </a:defRPr>
              </a:lvl1pPr>
              <a:lvl2pPr marL="742950" indent="-285750" defTabSz="1216025" eaLnBrk="0" hangingPunct="0">
                <a:defRPr>
                  <a:latin typeface="Calibri" panose="020F0502020204030204" pitchFamily="34" charset="0"/>
                  <a:ea typeface="宋体" panose="02010600030101010101" pitchFamily="2" charset="-122"/>
                </a:defRPr>
              </a:lvl2pPr>
              <a:lvl3pPr marL="1143000" indent="-228600" defTabSz="1216025" eaLnBrk="0" hangingPunct="0">
                <a:defRPr>
                  <a:latin typeface="Calibri" panose="020F0502020204030204" pitchFamily="34" charset="0"/>
                  <a:ea typeface="宋体" panose="02010600030101010101" pitchFamily="2" charset="-122"/>
                </a:defRPr>
              </a:lvl3pPr>
              <a:lvl4pPr marL="1600200" indent="-228600" defTabSz="1216025" eaLnBrk="0" hangingPunct="0">
                <a:defRPr>
                  <a:latin typeface="Calibri" panose="020F0502020204030204" pitchFamily="34" charset="0"/>
                  <a:ea typeface="宋体" panose="02010600030101010101" pitchFamily="2" charset="-122"/>
                </a:defRPr>
              </a:lvl4pPr>
              <a:lvl5pPr marL="2057400" indent="-228600" defTabSz="1216025" eaLnBrk="0" hangingPunct="0">
                <a:defRPr>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en-US" altLang="zh-CN" sz="4400" i="1" dirty="0"/>
                <a:t>Social Challenges</a:t>
              </a:r>
            </a:p>
          </p:txBody>
        </p:sp>
      </p:grpSp>
      <p:sp>
        <p:nvSpPr>
          <p:cNvPr id="45" name="内容占位符 2"/>
          <p:cNvSpPr>
            <a:spLocks noGrp="1"/>
          </p:cNvSpPr>
          <p:nvPr>
            <p:ph sz="half" idx="2"/>
          </p:nvPr>
        </p:nvSpPr>
        <p:spPr>
          <a:xfrm>
            <a:off x="156845" y="4283710"/>
            <a:ext cx="7124065" cy="2472055"/>
          </a:xfrm>
        </p:spPr>
        <p:txBody>
          <a:bodyPr>
            <a:noAutofit/>
          </a:bodyPr>
          <a:lstStyle/>
          <a:p>
            <a:pPr fontAlgn="auto">
              <a:spcBef>
                <a:spcPts val="400"/>
              </a:spcBef>
            </a:pPr>
            <a:r>
              <a:rPr kumimoji="1" lang="en-US" altLang="zh-CN" sz="2000" dirty="0">
                <a:latin typeface="微软雅黑" panose="020B0503020204020204" charset="-122"/>
                <a:ea typeface="微软雅黑" panose="020B0503020204020204" charset="-122"/>
                <a:cs typeface="微软雅黑" panose="020B0503020204020204" charset="-122"/>
              </a:rPr>
              <a:t>Antibiotic resistance</a:t>
            </a:r>
          </a:p>
          <a:p>
            <a:pPr fontAlgn="auto">
              <a:spcBef>
                <a:spcPts val="400"/>
              </a:spcBef>
            </a:pPr>
            <a:r>
              <a:rPr kumimoji="1" lang="en-US" altLang="zh-CN" sz="2000" dirty="0">
                <a:latin typeface="微软雅黑" panose="020B0503020204020204" charset="-122"/>
                <a:ea typeface="微软雅黑" panose="020B0503020204020204" charset="-122"/>
                <a:cs typeface="微软雅黑" panose="020B0503020204020204" charset="-122"/>
              </a:rPr>
              <a:t>NFPS (insects, cell-based, food-medicine substances)</a:t>
            </a:r>
          </a:p>
          <a:p>
            <a:pPr fontAlgn="auto">
              <a:spcBef>
                <a:spcPts val="400"/>
              </a:spcBef>
            </a:pPr>
            <a:r>
              <a:rPr kumimoji="1" lang="en-US" altLang="zh-CN" sz="2000" dirty="0">
                <a:latin typeface="微软雅黑" panose="020B0503020204020204" charset="-122"/>
                <a:ea typeface="微软雅黑" panose="020B0503020204020204" charset="-122"/>
                <a:cs typeface="微软雅黑" panose="020B0503020204020204" charset="-122"/>
              </a:rPr>
              <a:t>New processing technologies (nanotechnology, 3D printing, cellular engineering)</a:t>
            </a:r>
          </a:p>
          <a:p>
            <a:pPr fontAlgn="auto">
              <a:spcBef>
                <a:spcPts val="400"/>
              </a:spcBef>
            </a:pPr>
            <a:r>
              <a:rPr kumimoji="1" lang="en-US" altLang="zh-CN" sz="2000" dirty="0">
                <a:latin typeface="微软雅黑" panose="020B0503020204020204" charset="-122"/>
                <a:ea typeface="微软雅黑" panose="020B0503020204020204" charset="-122"/>
                <a:cs typeface="微软雅黑" panose="020B0503020204020204" charset="-122"/>
              </a:rPr>
              <a:t>New understandings of traditional risks (chemical contamination, allergies)</a:t>
            </a:r>
          </a:p>
          <a:p>
            <a:pPr fontAlgn="auto">
              <a:spcBef>
                <a:spcPts val="400"/>
              </a:spcBef>
            </a:pPr>
            <a:r>
              <a:rPr kumimoji="1" lang="en-US" altLang="zh-CN" sz="2000" dirty="0">
                <a:latin typeface="微软雅黑" panose="020B0503020204020204" charset="-122"/>
                <a:ea typeface="微软雅黑" panose="020B0503020204020204" charset="-122"/>
                <a:cs typeface="微软雅黑" panose="020B0503020204020204" charset="-122"/>
              </a:rPr>
              <a:t>Changes in pollution patterns due to climate change</a:t>
            </a:r>
          </a:p>
        </p:txBody>
      </p:sp>
      <p:sp>
        <p:nvSpPr>
          <p:cNvPr id="47" name="内容占位符 5"/>
          <p:cNvSpPr>
            <a:spLocks noGrp="1"/>
          </p:cNvSpPr>
          <p:nvPr>
            <p:ph sz="quarter" idx="4"/>
          </p:nvPr>
        </p:nvSpPr>
        <p:spPr>
          <a:xfrm>
            <a:off x="7863205" y="4544695"/>
            <a:ext cx="4482465" cy="2179955"/>
          </a:xfrm>
        </p:spPr>
        <p:txBody>
          <a:bodyPr/>
          <a:lstStyle/>
          <a:p>
            <a:r>
              <a:rPr kumimoji="1" lang="en-US" altLang="zh-CN" sz="2000" dirty="0">
                <a:latin typeface="微软雅黑" panose="020B0503020204020204" charset="-122"/>
                <a:ea typeface="微软雅黑" panose="020B0503020204020204" charset="-122"/>
                <a:cs typeface="微软雅黑" panose="020B0503020204020204" charset="-122"/>
              </a:rPr>
              <a:t>Internet+ new business models</a:t>
            </a:r>
          </a:p>
          <a:p>
            <a:r>
              <a:rPr kumimoji="1" lang="en-US" altLang="zh-CN" sz="2000" dirty="0">
                <a:latin typeface="微软雅黑" panose="020B0503020204020204" charset="-122"/>
                <a:ea typeface="微软雅黑" panose="020B0503020204020204" charset="-122"/>
                <a:cs typeface="微软雅黑" panose="020B0503020204020204" charset="-122"/>
              </a:rPr>
              <a:t>Lifestyle changes</a:t>
            </a:r>
          </a:p>
          <a:p>
            <a:r>
              <a:rPr kumimoji="1" lang="en-US" altLang="zh-CN" sz="2000" dirty="0">
                <a:latin typeface="微软雅黑" panose="020B0503020204020204" charset="-122"/>
                <a:ea typeface="微软雅黑" panose="020B0503020204020204" charset="-122"/>
                <a:cs typeface="微软雅黑" panose="020B0503020204020204" charset="-122"/>
              </a:rPr>
              <a:t>Impact of globalization</a:t>
            </a:r>
          </a:p>
          <a:p>
            <a:r>
              <a:rPr kumimoji="1" lang="en-US" altLang="zh-CN" sz="2000" dirty="0">
                <a:latin typeface="微软雅黑" panose="020B0503020204020204" charset="-122"/>
                <a:ea typeface="微软雅黑" panose="020B0503020204020204" charset="-122"/>
                <a:cs typeface="微软雅黑" panose="020B0503020204020204" charset="-122"/>
              </a:rPr>
              <a:t>Professional whistleblowing</a:t>
            </a:r>
          </a:p>
          <a:p>
            <a:r>
              <a:rPr kumimoji="1" lang="en-US" altLang="zh-CN" sz="2000" dirty="0">
                <a:latin typeface="微软雅黑" panose="020B0503020204020204" charset="-122"/>
                <a:ea typeface="微软雅黑" panose="020B0503020204020204" charset="-122"/>
                <a:cs typeface="微软雅黑" panose="020B0503020204020204" charset="-122"/>
              </a:rPr>
              <a:t>Regulatory approaches</a:t>
            </a:r>
          </a:p>
        </p:txBody>
      </p:sp>
      <p:sp>
        <p:nvSpPr>
          <p:cNvPr id="48" name="Freeform 21"/>
          <p:cNvSpPr>
            <a:spLocks noEditPoints="1"/>
          </p:cNvSpPr>
          <p:nvPr/>
        </p:nvSpPr>
        <p:spPr bwMode="auto">
          <a:xfrm>
            <a:off x="5475474" y="2459914"/>
            <a:ext cx="456816" cy="700451"/>
          </a:xfrm>
          <a:custGeom>
            <a:avLst/>
            <a:gdLst>
              <a:gd name="T0" fmla="*/ 129 w 336"/>
              <a:gd name="T1" fmla="*/ 22 h 513"/>
              <a:gd name="T2" fmla="*/ 135 w 336"/>
              <a:gd name="T3" fmla="*/ 10 h 513"/>
              <a:gd name="T4" fmla="*/ 163 w 336"/>
              <a:gd name="T5" fmla="*/ 2 h 513"/>
              <a:gd name="T6" fmla="*/ 175 w 336"/>
              <a:gd name="T7" fmla="*/ 8 h 513"/>
              <a:gd name="T8" fmla="*/ 177 w 336"/>
              <a:gd name="T9" fmla="*/ 13 h 513"/>
              <a:gd name="T10" fmla="*/ 171 w 336"/>
              <a:gd name="T11" fmla="*/ 25 h 513"/>
              <a:gd name="T12" fmla="*/ 142 w 336"/>
              <a:gd name="T13" fmla="*/ 34 h 513"/>
              <a:gd name="T14" fmla="*/ 131 w 336"/>
              <a:gd name="T15" fmla="*/ 28 h 513"/>
              <a:gd name="T16" fmla="*/ 129 w 336"/>
              <a:gd name="T17" fmla="*/ 22 h 513"/>
              <a:gd name="T18" fmla="*/ 209 w 336"/>
              <a:gd name="T19" fmla="*/ 287 h 513"/>
              <a:gd name="T20" fmla="*/ 198 w 336"/>
              <a:gd name="T21" fmla="*/ 303 h 513"/>
              <a:gd name="T22" fmla="*/ 216 w 336"/>
              <a:gd name="T23" fmla="*/ 310 h 513"/>
              <a:gd name="T24" fmla="*/ 266 w 336"/>
              <a:gd name="T25" fmla="*/ 294 h 513"/>
              <a:gd name="T26" fmla="*/ 278 w 336"/>
              <a:gd name="T27" fmla="*/ 278 h 513"/>
              <a:gd name="T28" fmla="*/ 259 w 336"/>
              <a:gd name="T29" fmla="*/ 272 h 513"/>
              <a:gd name="T30" fmla="*/ 209 w 336"/>
              <a:gd name="T31" fmla="*/ 287 h 513"/>
              <a:gd name="T32" fmla="*/ 336 w 336"/>
              <a:gd name="T33" fmla="*/ 366 h 513"/>
              <a:gd name="T34" fmla="*/ 336 w 336"/>
              <a:gd name="T35" fmla="*/ 376 h 513"/>
              <a:gd name="T36" fmla="*/ 328 w 336"/>
              <a:gd name="T37" fmla="*/ 385 h 513"/>
              <a:gd name="T38" fmla="*/ 312 w 336"/>
              <a:gd name="T39" fmla="*/ 385 h 513"/>
              <a:gd name="T40" fmla="*/ 228 w 336"/>
              <a:gd name="T41" fmla="*/ 451 h 513"/>
              <a:gd name="T42" fmla="*/ 295 w 336"/>
              <a:gd name="T43" fmla="*/ 497 h 513"/>
              <a:gd name="T44" fmla="*/ 280 w 336"/>
              <a:gd name="T45" fmla="*/ 513 h 513"/>
              <a:gd name="T46" fmla="*/ 63 w 336"/>
              <a:gd name="T47" fmla="*/ 513 h 513"/>
              <a:gd name="T48" fmla="*/ 48 w 336"/>
              <a:gd name="T49" fmla="*/ 497 h 513"/>
              <a:gd name="T50" fmla="*/ 105 w 336"/>
              <a:gd name="T51" fmla="*/ 454 h 513"/>
              <a:gd name="T52" fmla="*/ 0 w 336"/>
              <a:gd name="T53" fmla="*/ 292 h 513"/>
              <a:gd name="T54" fmla="*/ 142 w 336"/>
              <a:gd name="T55" fmla="*/ 124 h 513"/>
              <a:gd name="T56" fmla="*/ 125 w 336"/>
              <a:gd name="T57" fmla="*/ 68 h 513"/>
              <a:gd name="T58" fmla="*/ 136 w 336"/>
              <a:gd name="T59" fmla="*/ 49 h 513"/>
              <a:gd name="T60" fmla="*/ 186 w 336"/>
              <a:gd name="T61" fmla="*/ 33 h 513"/>
              <a:gd name="T62" fmla="*/ 206 w 336"/>
              <a:gd name="T63" fmla="*/ 43 h 513"/>
              <a:gd name="T64" fmla="*/ 266 w 336"/>
              <a:gd name="T65" fmla="*/ 235 h 513"/>
              <a:gd name="T66" fmla="*/ 255 w 336"/>
              <a:gd name="T67" fmla="*/ 255 h 513"/>
              <a:gd name="T68" fmla="*/ 205 w 336"/>
              <a:gd name="T69" fmla="*/ 271 h 513"/>
              <a:gd name="T70" fmla="*/ 185 w 336"/>
              <a:gd name="T71" fmla="*/ 260 h 513"/>
              <a:gd name="T72" fmla="*/ 161 w 336"/>
              <a:gd name="T73" fmla="*/ 182 h 513"/>
              <a:gd name="T74" fmla="*/ 62 w 336"/>
              <a:gd name="T75" fmla="*/ 286 h 513"/>
              <a:gd name="T76" fmla="*/ 154 w 336"/>
              <a:gd name="T77" fmla="*/ 400 h 513"/>
              <a:gd name="T78" fmla="*/ 204 w 336"/>
              <a:gd name="T79" fmla="*/ 385 h 513"/>
              <a:gd name="T80" fmla="*/ 187 w 336"/>
              <a:gd name="T81" fmla="*/ 385 h 513"/>
              <a:gd name="T82" fmla="*/ 178 w 336"/>
              <a:gd name="T83" fmla="*/ 376 h 513"/>
              <a:gd name="T84" fmla="*/ 178 w 336"/>
              <a:gd name="T85" fmla="*/ 366 h 513"/>
              <a:gd name="T86" fmla="*/ 187 w 336"/>
              <a:gd name="T87" fmla="*/ 357 h 513"/>
              <a:gd name="T88" fmla="*/ 328 w 336"/>
              <a:gd name="T89" fmla="*/ 357 h 513"/>
              <a:gd name="T90" fmla="*/ 336 w 336"/>
              <a:gd name="T91" fmla="*/ 366 h 513"/>
              <a:gd name="T92" fmla="*/ 183 w 336"/>
              <a:gd name="T93" fmla="*/ 95 h 513"/>
              <a:gd name="T94" fmla="*/ 214 w 336"/>
              <a:gd name="T95" fmla="*/ 200 h 513"/>
              <a:gd name="T96" fmla="*/ 220 w 336"/>
              <a:gd name="T97" fmla="*/ 206 h 513"/>
              <a:gd name="T98" fmla="*/ 224 w 336"/>
              <a:gd name="T99" fmla="*/ 206 h 513"/>
              <a:gd name="T100" fmla="*/ 229 w 336"/>
              <a:gd name="T101" fmla="*/ 196 h 513"/>
              <a:gd name="T102" fmla="*/ 198 w 336"/>
              <a:gd name="T103" fmla="*/ 91 h 513"/>
              <a:gd name="T104" fmla="*/ 188 w 336"/>
              <a:gd name="T105" fmla="*/ 86 h 513"/>
              <a:gd name="T106" fmla="*/ 183 w 336"/>
              <a:gd name="T107" fmla="*/ 95 h 513"/>
              <a:gd name="T108" fmla="*/ 184 w 336"/>
              <a:gd name="T109" fmla="*/ 441 h 513"/>
              <a:gd name="T110" fmla="*/ 151 w 336"/>
              <a:gd name="T111" fmla="*/ 441 h 513"/>
              <a:gd name="T112" fmla="*/ 151 w 336"/>
              <a:gd name="T113" fmla="*/ 474 h 513"/>
              <a:gd name="T114" fmla="*/ 184 w 336"/>
              <a:gd name="T115" fmla="*/ 474 h 513"/>
              <a:gd name="T116" fmla="*/ 184 w 336"/>
              <a:gd name="T117" fmla="*/ 441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 h="513">
                <a:moveTo>
                  <a:pt x="129" y="22"/>
                </a:moveTo>
                <a:cubicBezTo>
                  <a:pt x="127" y="17"/>
                  <a:pt x="130" y="12"/>
                  <a:pt x="135" y="10"/>
                </a:cubicBezTo>
                <a:cubicBezTo>
                  <a:pt x="163" y="2"/>
                  <a:pt x="163" y="2"/>
                  <a:pt x="163" y="2"/>
                </a:cubicBezTo>
                <a:cubicBezTo>
                  <a:pt x="168" y="0"/>
                  <a:pt x="173" y="3"/>
                  <a:pt x="175" y="8"/>
                </a:cubicBezTo>
                <a:cubicBezTo>
                  <a:pt x="177" y="13"/>
                  <a:pt x="177" y="13"/>
                  <a:pt x="177" y="13"/>
                </a:cubicBezTo>
                <a:cubicBezTo>
                  <a:pt x="178" y="18"/>
                  <a:pt x="176" y="23"/>
                  <a:pt x="171" y="25"/>
                </a:cubicBezTo>
                <a:cubicBezTo>
                  <a:pt x="142" y="34"/>
                  <a:pt x="142" y="34"/>
                  <a:pt x="142" y="34"/>
                </a:cubicBezTo>
                <a:cubicBezTo>
                  <a:pt x="138" y="35"/>
                  <a:pt x="132" y="33"/>
                  <a:pt x="131" y="28"/>
                </a:cubicBezTo>
                <a:lnTo>
                  <a:pt x="129" y="22"/>
                </a:lnTo>
                <a:close/>
                <a:moveTo>
                  <a:pt x="209" y="287"/>
                </a:moveTo>
                <a:cubicBezTo>
                  <a:pt x="201" y="290"/>
                  <a:pt x="196" y="297"/>
                  <a:pt x="198" y="303"/>
                </a:cubicBezTo>
                <a:cubicBezTo>
                  <a:pt x="199" y="309"/>
                  <a:pt x="208" y="312"/>
                  <a:pt x="216" y="310"/>
                </a:cubicBezTo>
                <a:cubicBezTo>
                  <a:pt x="266" y="294"/>
                  <a:pt x="266" y="294"/>
                  <a:pt x="266" y="294"/>
                </a:cubicBezTo>
                <a:cubicBezTo>
                  <a:pt x="275" y="292"/>
                  <a:pt x="280" y="284"/>
                  <a:pt x="278" y="278"/>
                </a:cubicBezTo>
                <a:cubicBezTo>
                  <a:pt x="276" y="272"/>
                  <a:pt x="268" y="269"/>
                  <a:pt x="259" y="272"/>
                </a:cubicBezTo>
                <a:lnTo>
                  <a:pt x="209" y="287"/>
                </a:lnTo>
                <a:close/>
                <a:moveTo>
                  <a:pt x="336" y="366"/>
                </a:moveTo>
                <a:cubicBezTo>
                  <a:pt x="336" y="376"/>
                  <a:pt x="336" y="376"/>
                  <a:pt x="336" y="376"/>
                </a:cubicBezTo>
                <a:cubicBezTo>
                  <a:pt x="336" y="381"/>
                  <a:pt x="333" y="385"/>
                  <a:pt x="328" y="385"/>
                </a:cubicBezTo>
                <a:cubicBezTo>
                  <a:pt x="312" y="385"/>
                  <a:pt x="312" y="385"/>
                  <a:pt x="312" y="385"/>
                </a:cubicBezTo>
                <a:cubicBezTo>
                  <a:pt x="294" y="409"/>
                  <a:pt x="259" y="436"/>
                  <a:pt x="228" y="451"/>
                </a:cubicBezTo>
                <a:cubicBezTo>
                  <a:pt x="263" y="460"/>
                  <a:pt x="295" y="483"/>
                  <a:pt x="295" y="497"/>
                </a:cubicBezTo>
                <a:cubicBezTo>
                  <a:pt x="295" y="507"/>
                  <a:pt x="286" y="513"/>
                  <a:pt x="280" y="513"/>
                </a:cubicBezTo>
                <a:cubicBezTo>
                  <a:pt x="63" y="513"/>
                  <a:pt x="63" y="513"/>
                  <a:pt x="63" y="513"/>
                </a:cubicBezTo>
                <a:cubicBezTo>
                  <a:pt x="54" y="513"/>
                  <a:pt x="48" y="506"/>
                  <a:pt x="48" y="497"/>
                </a:cubicBezTo>
                <a:cubicBezTo>
                  <a:pt x="48" y="483"/>
                  <a:pt x="73" y="466"/>
                  <a:pt x="105" y="454"/>
                </a:cubicBezTo>
                <a:cubicBezTo>
                  <a:pt x="25" y="409"/>
                  <a:pt x="0" y="361"/>
                  <a:pt x="0" y="292"/>
                </a:cubicBezTo>
                <a:cubicBezTo>
                  <a:pt x="0" y="217"/>
                  <a:pt x="52" y="148"/>
                  <a:pt x="142" y="124"/>
                </a:cubicBezTo>
                <a:cubicBezTo>
                  <a:pt x="125" y="68"/>
                  <a:pt x="125" y="68"/>
                  <a:pt x="125" y="68"/>
                </a:cubicBezTo>
                <a:cubicBezTo>
                  <a:pt x="123" y="60"/>
                  <a:pt x="127" y="51"/>
                  <a:pt x="136" y="49"/>
                </a:cubicBezTo>
                <a:cubicBezTo>
                  <a:pt x="186" y="33"/>
                  <a:pt x="186" y="33"/>
                  <a:pt x="186" y="33"/>
                </a:cubicBezTo>
                <a:cubicBezTo>
                  <a:pt x="194" y="30"/>
                  <a:pt x="203" y="35"/>
                  <a:pt x="206" y="43"/>
                </a:cubicBezTo>
                <a:cubicBezTo>
                  <a:pt x="266" y="235"/>
                  <a:pt x="266" y="235"/>
                  <a:pt x="266" y="235"/>
                </a:cubicBezTo>
                <a:cubicBezTo>
                  <a:pt x="268" y="244"/>
                  <a:pt x="264" y="253"/>
                  <a:pt x="255" y="255"/>
                </a:cubicBezTo>
                <a:cubicBezTo>
                  <a:pt x="205" y="271"/>
                  <a:pt x="205" y="271"/>
                  <a:pt x="205" y="271"/>
                </a:cubicBezTo>
                <a:cubicBezTo>
                  <a:pt x="197" y="273"/>
                  <a:pt x="188" y="269"/>
                  <a:pt x="185" y="260"/>
                </a:cubicBezTo>
                <a:cubicBezTo>
                  <a:pt x="161" y="182"/>
                  <a:pt x="161" y="182"/>
                  <a:pt x="161" y="182"/>
                </a:cubicBezTo>
                <a:cubicBezTo>
                  <a:pt x="116" y="187"/>
                  <a:pt x="62" y="230"/>
                  <a:pt x="62" y="286"/>
                </a:cubicBezTo>
                <a:cubicBezTo>
                  <a:pt x="62" y="345"/>
                  <a:pt x="106" y="400"/>
                  <a:pt x="154" y="400"/>
                </a:cubicBezTo>
                <a:cubicBezTo>
                  <a:pt x="176" y="400"/>
                  <a:pt x="193" y="394"/>
                  <a:pt x="204" y="385"/>
                </a:cubicBezTo>
                <a:cubicBezTo>
                  <a:pt x="187" y="385"/>
                  <a:pt x="187" y="385"/>
                  <a:pt x="187" y="385"/>
                </a:cubicBezTo>
                <a:cubicBezTo>
                  <a:pt x="182" y="385"/>
                  <a:pt x="178" y="381"/>
                  <a:pt x="178" y="376"/>
                </a:cubicBezTo>
                <a:cubicBezTo>
                  <a:pt x="178" y="366"/>
                  <a:pt x="178" y="366"/>
                  <a:pt x="178" y="366"/>
                </a:cubicBezTo>
                <a:cubicBezTo>
                  <a:pt x="178" y="361"/>
                  <a:pt x="182" y="357"/>
                  <a:pt x="187" y="357"/>
                </a:cubicBezTo>
                <a:cubicBezTo>
                  <a:pt x="328" y="357"/>
                  <a:pt x="328" y="357"/>
                  <a:pt x="328" y="357"/>
                </a:cubicBezTo>
                <a:cubicBezTo>
                  <a:pt x="333" y="357"/>
                  <a:pt x="336" y="361"/>
                  <a:pt x="336" y="366"/>
                </a:cubicBezTo>
                <a:close/>
                <a:moveTo>
                  <a:pt x="183" y="95"/>
                </a:moveTo>
                <a:cubicBezTo>
                  <a:pt x="214" y="200"/>
                  <a:pt x="214" y="200"/>
                  <a:pt x="214" y="200"/>
                </a:cubicBezTo>
                <a:cubicBezTo>
                  <a:pt x="215" y="203"/>
                  <a:pt x="217" y="205"/>
                  <a:pt x="220" y="206"/>
                </a:cubicBezTo>
                <a:cubicBezTo>
                  <a:pt x="221" y="206"/>
                  <a:pt x="223" y="206"/>
                  <a:pt x="224" y="206"/>
                </a:cubicBezTo>
                <a:cubicBezTo>
                  <a:pt x="228" y="204"/>
                  <a:pt x="231" y="200"/>
                  <a:pt x="229" y="196"/>
                </a:cubicBezTo>
                <a:cubicBezTo>
                  <a:pt x="198" y="91"/>
                  <a:pt x="198" y="91"/>
                  <a:pt x="198" y="91"/>
                </a:cubicBezTo>
                <a:cubicBezTo>
                  <a:pt x="197" y="87"/>
                  <a:pt x="192" y="84"/>
                  <a:pt x="188" y="86"/>
                </a:cubicBezTo>
                <a:cubicBezTo>
                  <a:pt x="184" y="87"/>
                  <a:pt x="182" y="91"/>
                  <a:pt x="183" y="95"/>
                </a:cubicBezTo>
                <a:close/>
                <a:moveTo>
                  <a:pt x="184" y="441"/>
                </a:moveTo>
                <a:cubicBezTo>
                  <a:pt x="175" y="432"/>
                  <a:pt x="160" y="432"/>
                  <a:pt x="151" y="441"/>
                </a:cubicBezTo>
                <a:cubicBezTo>
                  <a:pt x="142" y="450"/>
                  <a:pt x="142" y="465"/>
                  <a:pt x="151" y="474"/>
                </a:cubicBezTo>
                <a:cubicBezTo>
                  <a:pt x="160" y="483"/>
                  <a:pt x="175" y="483"/>
                  <a:pt x="184" y="474"/>
                </a:cubicBezTo>
                <a:cubicBezTo>
                  <a:pt x="193" y="465"/>
                  <a:pt x="193" y="450"/>
                  <a:pt x="184" y="441"/>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正黑简体"/>
              <a:cs typeface="+mn-cs"/>
            </a:endParaRPr>
          </a:p>
        </p:txBody>
      </p:sp>
      <p:sp>
        <p:nvSpPr>
          <p:cNvPr id="51" name="Freeform 186"/>
          <p:cNvSpPr>
            <a:spLocks noEditPoints="1"/>
          </p:cNvSpPr>
          <p:nvPr/>
        </p:nvSpPr>
        <p:spPr bwMode="auto">
          <a:xfrm>
            <a:off x="6207101" y="2579414"/>
            <a:ext cx="603597" cy="603598"/>
          </a:xfrm>
          <a:custGeom>
            <a:avLst/>
            <a:gdLst>
              <a:gd name="T0" fmla="*/ 851933410 w 174"/>
              <a:gd name="T1" fmla="*/ 721640028 h 174"/>
              <a:gd name="T2" fmla="*/ 1192708040 w 174"/>
              <a:gd name="T3" fmla="*/ 1092484798 h 174"/>
              <a:gd name="T4" fmla="*/ 871979721 w 174"/>
              <a:gd name="T5" fmla="*/ 0 h 174"/>
              <a:gd name="T6" fmla="*/ 871979721 w 174"/>
              <a:gd name="T7" fmla="*/ 0 h 174"/>
              <a:gd name="T8" fmla="*/ 1292936431 w 174"/>
              <a:gd name="T9" fmla="*/ 380864779 h 174"/>
              <a:gd name="T10" fmla="*/ 1112525961 w 174"/>
              <a:gd name="T11" fmla="*/ 360821597 h 174"/>
              <a:gd name="T12" fmla="*/ 1132572272 w 174"/>
              <a:gd name="T13" fmla="*/ 280639371 h 174"/>
              <a:gd name="T14" fmla="*/ 1032343881 w 174"/>
              <a:gd name="T15" fmla="*/ 270616198 h 174"/>
              <a:gd name="T16" fmla="*/ 1002274414 w 174"/>
              <a:gd name="T17" fmla="*/ 300682553 h 174"/>
              <a:gd name="T18" fmla="*/ 932115490 w 174"/>
              <a:gd name="T19" fmla="*/ 270616198 h 174"/>
              <a:gd name="T20" fmla="*/ 821867109 w 174"/>
              <a:gd name="T21" fmla="*/ 250569850 h 174"/>
              <a:gd name="T22" fmla="*/ 791797642 w 174"/>
              <a:gd name="T23" fmla="*/ 250569850 h 174"/>
              <a:gd name="T24" fmla="*/ 781774486 w 174"/>
              <a:gd name="T25" fmla="*/ 410934300 h 174"/>
              <a:gd name="T26" fmla="*/ 871979721 w 174"/>
              <a:gd name="T27" fmla="*/ 441003822 h 174"/>
              <a:gd name="T28" fmla="*/ 962184957 w 174"/>
              <a:gd name="T29" fmla="*/ 320728901 h 174"/>
              <a:gd name="T30" fmla="*/ 1072433338 w 174"/>
              <a:gd name="T31" fmla="*/ 380864779 h 174"/>
              <a:gd name="T32" fmla="*/ 982231268 w 174"/>
              <a:gd name="T33" fmla="*/ 521186047 h 174"/>
              <a:gd name="T34" fmla="*/ 1082456493 w 174"/>
              <a:gd name="T35" fmla="*/ 541229229 h 174"/>
              <a:gd name="T36" fmla="*/ 1172661729 w 174"/>
              <a:gd name="T37" fmla="*/ 531209221 h 174"/>
              <a:gd name="T38" fmla="*/ 1042367037 w 174"/>
              <a:gd name="T39" fmla="*/ 551252403 h 174"/>
              <a:gd name="T40" fmla="*/ 932115490 w 174"/>
              <a:gd name="T41" fmla="*/ 641457802 h 174"/>
              <a:gd name="T42" fmla="*/ 882002877 w 174"/>
              <a:gd name="T43" fmla="*/ 701596846 h 174"/>
              <a:gd name="T44" fmla="*/ 721638718 w 174"/>
              <a:gd name="T45" fmla="*/ 751709549 h 174"/>
              <a:gd name="T46" fmla="*/ 771751330 w 174"/>
              <a:gd name="T47" fmla="*/ 892027652 h 174"/>
              <a:gd name="T48" fmla="*/ 841910254 w 174"/>
              <a:gd name="T49" fmla="*/ 972209877 h 174"/>
              <a:gd name="T50" fmla="*/ 1002274414 w 174"/>
              <a:gd name="T51" fmla="*/ 952166696 h 174"/>
              <a:gd name="T52" fmla="*/ 1162638573 w 174"/>
              <a:gd name="T53" fmla="*/ 1022325747 h 174"/>
              <a:gd name="T54" fmla="*/ 1212754352 w 174"/>
              <a:gd name="T55" fmla="*/ 1092484798 h 174"/>
              <a:gd name="T56" fmla="*/ 1373118511 w 174"/>
              <a:gd name="T57" fmla="*/ 1142597502 h 174"/>
              <a:gd name="T58" fmla="*/ 1302959587 w 174"/>
              <a:gd name="T59" fmla="*/ 1323008300 h 174"/>
              <a:gd name="T60" fmla="*/ 1222777507 w 174"/>
              <a:gd name="T61" fmla="*/ 1393167352 h 174"/>
              <a:gd name="T62" fmla="*/ 1132572272 w 174"/>
              <a:gd name="T63" fmla="*/ 1483372751 h 174"/>
              <a:gd name="T64" fmla="*/ 1012297569 w 174"/>
              <a:gd name="T65" fmla="*/ 1613670846 h 174"/>
              <a:gd name="T66" fmla="*/ 942138645 w 174"/>
              <a:gd name="T67" fmla="*/ 1593624498 h 174"/>
              <a:gd name="T68" fmla="*/ 972208113 w 174"/>
              <a:gd name="T69" fmla="*/ 1363100996 h 174"/>
              <a:gd name="T70" fmla="*/ 861956566 w 174"/>
              <a:gd name="T71" fmla="*/ 1142597502 h 174"/>
              <a:gd name="T72" fmla="*/ 882002877 w 174"/>
              <a:gd name="T73" fmla="*/ 992256225 h 174"/>
              <a:gd name="T74" fmla="*/ 751708185 w 174"/>
              <a:gd name="T75" fmla="*/ 932120348 h 174"/>
              <a:gd name="T76" fmla="*/ 561274558 w 174"/>
              <a:gd name="T77" fmla="*/ 821868601 h 174"/>
              <a:gd name="T78" fmla="*/ 521181935 w 174"/>
              <a:gd name="T79" fmla="*/ 791799079 h 174"/>
              <a:gd name="T80" fmla="*/ 400910399 w 174"/>
              <a:gd name="T81" fmla="*/ 671527324 h 174"/>
              <a:gd name="T82" fmla="*/ 340774630 w 174"/>
              <a:gd name="T83" fmla="*/ 461047004 h 174"/>
              <a:gd name="T84" fmla="*/ 591344025 w 174"/>
              <a:gd name="T85" fmla="*/ 170387624 h 174"/>
              <a:gd name="T86" fmla="*/ 551251402 w 174"/>
              <a:gd name="T87" fmla="*/ 220500328 h 174"/>
              <a:gd name="T88" fmla="*/ 651479794 w 174"/>
              <a:gd name="T89" fmla="*/ 210477154 h 174"/>
              <a:gd name="T90" fmla="*/ 731661873 w 174"/>
              <a:gd name="T91" fmla="*/ 190433972 h 174"/>
              <a:gd name="T92" fmla="*/ 761728175 w 174"/>
              <a:gd name="T93" fmla="*/ 140318103 h 174"/>
              <a:gd name="T94" fmla="*/ 711615562 w 174"/>
              <a:gd name="T95" fmla="*/ 110251747 h 174"/>
              <a:gd name="T96" fmla="*/ 962184957 w 174"/>
              <a:gd name="T97" fmla="*/ 120274921 h 174"/>
              <a:gd name="T98" fmla="*/ 1022320725 w 174"/>
              <a:gd name="T99" fmla="*/ 110251747 h 174"/>
              <a:gd name="T100" fmla="*/ 1583595283 w 174"/>
              <a:gd name="T101" fmla="*/ 641457802 h 174"/>
              <a:gd name="T102" fmla="*/ 1633707896 w 174"/>
              <a:gd name="T103" fmla="*/ 721640028 h 174"/>
              <a:gd name="T104" fmla="*/ 1573572128 w 174"/>
              <a:gd name="T105" fmla="*/ 691573672 h 174"/>
              <a:gd name="T106" fmla="*/ 1543505826 w 174"/>
              <a:gd name="T107" fmla="*/ 1002279399 h 174"/>
              <a:gd name="T108" fmla="*/ 1563548972 w 174"/>
              <a:gd name="T109" fmla="*/ 841914949 h 174"/>
              <a:gd name="T110" fmla="*/ 1643731052 w 174"/>
              <a:gd name="T111" fmla="*/ 871984470 h 1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4" h="174">
                <a:moveTo>
                  <a:pt x="85" y="72"/>
                </a:moveTo>
                <a:cubicBezTo>
                  <a:pt x="85" y="72"/>
                  <a:pt x="85" y="72"/>
                  <a:pt x="85" y="72"/>
                </a:cubicBezTo>
                <a:cubicBezTo>
                  <a:pt x="85" y="72"/>
                  <a:pt x="85" y="72"/>
                  <a:pt x="85" y="72"/>
                </a:cubicBezTo>
                <a:cubicBezTo>
                  <a:pt x="85" y="72"/>
                  <a:pt x="85" y="72"/>
                  <a:pt x="85" y="72"/>
                </a:cubicBezTo>
                <a:close/>
                <a:moveTo>
                  <a:pt x="119" y="109"/>
                </a:moveTo>
                <a:cubicBezTo>
                  <a:pt x="119" y="109"/>
                  <a:pt x="119" y="109"/>
                  <a:pt x="119" y="109"/>
                </a:cubicBezTo>
                <a:cubicBezTo>
                  <a:pt x="119" y="109"/>
                  <a:pt x="119" y="109"/>
                  <a:pt x="119" y="109"/>
                </a:cubicBezTo>
                <a:cubicBezTo>
                  <a:pt x="119" y="109"/>
                  <a:pt x="119" y="109"/>
                  <a:pt x="119" y="109"/>
                </a:cubicBezTo>
                <a:close/>
                <a:moveTo>
                  <a:pt x="120" y="109"/>
                </a:moveTo>
                <a:cubicBezTo>
                  <a:pt x="119" y="109"/>
                  <a:pt x="119" y="109"/>
                  <a:pt x="119" y="109"/>
                </a:cubicBezTo>
                <a:cubicBezTo>
                  <a:pt x="119" y="109"/>
                  <a:pt x="119" y="109"/>
                  <a:pt x="120" y="109"/>
                </a:cubicBezTo>
                <a:close/>
                <a:moveTo>
                  <a:pt x="87" y="0"/>
                </a:moveTo>
                <a:cubicBezTo>
                  <a:pt x="39" y="0"/>
                  <a:pt x="0" y="39"/>
                  <a:pt x="0" y="87"/>
                </a:cubicBezTo>
                <a:cubicBezTo>
                  <a:pt x="0" y="135"/>
                  <a:pt x="39" y="174"/>
                  <a:pt x="87" y="174"/>
                </a:cubicBezTo>
                <a:cubicBezTo>
                  <a:pt x="135" y="174"/>
                  <a:pt x="174" y="135"/>
                  <a:pt x="174" y="87"/>
                </a:cubicBezTo>
                <a:cubicBezTo>
                  <a:pt x="174" y="39"/>
                  <a:pt x="135" y="0"/>
                  <a:pt x="87" y="0"/>
                </a:cubicBezTo>
                <a:close/>
                <a:moveTo>
                  <a:pt x="143" y="34"/>
                </a:moveTo>
                <a:cubicBezTo>
                  <a:pt x="140" y="34"/>
                  <a:pt x="138" y="34"/>
                  <a:pt x="135" y="36"/>
                </a:cubicBezTo>
                <a:cubicBezTo>
                  <a:pt x="134" y="36"/>
                  <a:pt x="134" y="37"/>
                  <a:pt x="132" y="37"/>
                </a:cubicBezTo>
                <a:cubicBezTo>
                  <a:pt x="131" y="38"/>
                  <a:pt x="130" y="37"/>
                  <a:pt x="129" y="38"/>
                </a:cubicBezTo>
                <a:cubicBezTo>
                  <a:pt x="125" y="39"/>
                  <a:pt x="126" y="48"/>
                  <a:pt x="120" y="46"/>
                </a:cubicBezTo>
                <a:cubicBezTo>
                  <a:pt x="118" y="46"/>
                  <a:pt x="116" y="43"/>
                  <a:pt x="115" y="41"/>
                </a:cubicBezTo>
                <a:cubicBezTo>
                  <a:pt x="114" y="39"/>
                  <a:pt x="112" y="38"/>
                  <a:pt x="113" y="36"/>
                </a:cubicBezTo>
                <a:cubicBezTo>
                  <a:pt x="113" y="36"/>
                  <a:pt x="112" y="36"/>
                  <a:pt x="111" y="36"/>
                </a:cubicBezTo>
                <a:cubicBezTo>
                  <a:pt x="112" y="34"/>
                  <a:pt x="115" y="34"/>
                  <a:pt x="116" y="33"/>
                </a:cubicBezTo>
                <a:cubicBezTo>
                  <a:pt x="117" y="31"/>
                  <a:pt x="112" y="31"/>
                  <a:pt x="111" y="30"/>
                </a:cubicBezTo>
                <a:cubicBezTo>
                  <a:pt x="113" y="29"/>
                  <a:pt x="113" y="31"/>
                  <a:pt x="115" y="31"/>
                </a:cubicBezTo>
                <a:cubicBezTo>
                  <a:pt x="116" y="30"/>
                  <a:pt x="114" y="28"/>
                  <a:pt x="113" y="28"/>
                </a:cubicBezTo>
                <a:cubicBezTo>
                  <a:pt x="113" y="28"/>
                  <a:pt x="108" y="30"/>
                  <a:pt x="111" y="27"/>
                </a:cubicBezTo>
                <a:cubicBezTo>
                  <a:pt x="107" y="25"/>
                  <a:pt x="104" y="22"/>
                  <a:pt x="100" y="20"/>
                </a:cubicBezTo>
                <a:cubicBezTo>
                  <a:pt x="100" y="23"/>
                  <a:pt x="105" y="24"/>
                  <a:pt x="107" y="25"/>
                </a:cubicBezTo>
                <a:cubicBezTo>
                  <a:pt x="106" y="26"/>
                  <a:pt x="105" y="28"/>
                  <a:pt x="103" y="27"/>
                </a:cubicBezTo>
                <a:cubicBezTo>
                  <a:pt x="102" y="27"/>
                  <a:pt x="103" y="25"/>
                  <a:pt x="101" y="25"/>
                </a:cubicBezTo>
                <a:cubicBezTo>
                  <a:pt x="100" y="28"/>
                  <a:pt x="104" y="27"/>
                  <a:pt x="104" y="29"/>
                </a:cubicBezTo>
                <a:cubicBezTo>
                  <a:pt x="104" y="31"/>
                  <a:pt x="103" y="30"/>
                  <a:pt x="102" y="30"/>
                </a:cubicBezTo>
                <a:cubicBezTo>
                  <a:pt x="102" y="30"/>
                  <a:pt x="100" y="29"/>
                  <a:pt x="100" y="30"/>
                </a:cubicBezTo>
                <a:cubicBezTo>
                  <a:pt x="100" y="31"/>
                  <a:pt x="102" y="30"/>
                  <a:pt x="103" y="32"/>
                </a:cubicBezTo>
                <a:cubicBezTo>
                  <a:pt x="100" y="32"/>
                  <a:pt x="99" y="31"/>
                  <a:pt x="96" y="29"/>
                </a:cubicBezTo>
                <a:cubicBezTo>
                  <a:pt x="94" y="28"/>
                  <a:pt x="93" y="28"/>
                  <a:pt x="90" y="28"/>
                </a:cubicBezTo>
                <a:cubicBezTo>
                  <a:pt x="90" y="28"/>
                  <a:pt x="92" y="27"/>
                  <a:pt x="93" y="27"/>
                </a:cubicBezTo>
                <a:cubicBezTo>
                  <a:pt x="93" y="26"/>
                  <a:pt x="95" y="25"/>
                  <a:pt x="95" y="24"/>
                </a:cubicBezTo>
                <a:cubicBezTo>
                  <a:pt x="95" y="23"/>
                  <a:pt x="95" y="23"/>
                  <a:pt x="93" y="22"/>
                </a:cubicBezTo>
                <a:cubicBezTo>
                  <a:pt x="92" y="21"/>
                  <a:pt x="90" y="19"/>
                  <a:pt x="89" y="19"/>
                </a:cubicBezTo>
                <a:cubicBezTo>
                  <a:pt x="83" y="18"/>
                  <a:pt x="87" y="24"/>
                  <a:pt x="82" y="25"/>
                </a:cubicBezTo>
                <a:cubicBezTo>
                  <a:pt x="82" y="25"/>
                  <a:pt x="83" y="25"/>
                  <a:pt x="83" y="25"/>
                </a:cubicBezTo>
                <a:cubicBezTo>
                  <a:pt x="82" y="25"/>
                  <a:pt x="82" y="25"/>
                  <a:pt x="82" y="25"/>
                </a:cubicBezTo>
                <a:cubicBezTo>
                  <a:pt x="82" y="25"/>
                  <a:pt x="82" y="25"/>
                  <a:pt x="82" y="25"/>
                </a:cubicBezTo>
                <a:cubicBezTo>
                  <a:pt x="81" y="25"/>
                  <a:pt x="79" y="25"/>
                  <a:pt x="79" y="25"/>
                </a:cubicBezTo>
                <a:cubicBezTo>
                  <a:pt x="78" y="26"/>
                  <a:pt x="78" y="27"/>
                  <a:pt x="78" y="28"/>
                </a:cubicBezTo>
                <a:cubicBezTo>
                  <a:pt x="77" y="29"/>
                  <a:pt x="75" y="29"/>
                  <a:pt x="74" y="30"/>
                </a:cubicBezTo>
                <a:cubicBezTo>
                  <a:pt x="73" y="31"/>
                  <a:pt x="71" y="32"/>
                  <a:pt x="70" y="34"/>
                </a:cubicBezTo>
                <a:cubicBezTo>
                  <a:pt x="68" y="38"/>
                  <a:pt x="75" y="39"/>
                  <a:pt x="78" y="41"/>
                </a:cubicBezTo>
                <a:cubicBezTo>
                  <a:pt x="80" y="41"/>
                  <a:pt x="84" y="42"/>
                  <a:pt x="84" y="43"/>
                </a:cubicBezTo>
                <a:cubicBezTo>
                  <a:pt x="85" y="44"/>
                  <a:pt x="83" y="46"/>
                  <a:pt x="85" y="47"/>
                </a:cubicBezTo>
                <a:cubicBezTo>
                  <a:pt x="86" y="47"/>
                  <a:pt x="87" y="47"/>
                  <a:pt x="88" y="46"/>
                </a:cubicBezTo>
                <a:cubicBezTo>
                  <a:pt x="89" y="45"/>
                  <a:pt x="88" y="45"/>
                  <a:pt x="87" y="44"/>
                </a:cubicBezTo>
                <a:cubicBezTo>
                  <a:pt x="87" y="42"/>
                  <a:pt x="88" y="43"/>
                  <a:pt x="89" y="42"/>
                </a:cubicBezTo>
                <a:cubicBezTo>
                  <a:pt x="91" y="40"/>
                  <a:pt x="90" y="40"/>
                  <a:pt x="90" y="37"/>
                </a:cubicBezTo>
                <a:cubicBezTo>
                  <a:pt x="89" y="36"/>
                  <a:pt x="88" y="33"/>
                  <a:pt x="89" y="32"/>
                </a:cubicBezTo>
                <a:cubicBezTo>
                  <a:pt x="91" y="30"/>
                  <a:pt x="94" y="32"/>
                  <a:pt x="96" y="32"/>
                </a:cubicBezTo>
                <a:cubicBezTo>
                  <a:pt x="97" y="33"/>
                  <a:pt x="98" y="35"/>
                  <a:pt x="99" y="36"/>
                </a:cubicBezTo>
                <a:cubicBezTo>
                  <a:pt x="99" y="36"/>
                  <a:pt x="100" y="37"/>
                  <a:pt x="101" y="37"/>
                </a:cubicBezTo>
                <a:cubicBezTo>
                  <a:pt x="103" y="37"/>
                  <a:pt x="102" y="36"/>
                  <a:pt x="103" y="35"/>
                </a:cubicBezTo>
                <a:cubicBezTo>
                  <a:pt x="105" y="33"/>
                  <a:pt x="106" y="36"/>
                  <a:pt x="107" y="38"/>
                </a:cubicBezTo>
                <a:cubicBezTo>
                  <a:pt x="108" y="40"/>
                  <a:pt x="108" y="41"/>
                  <a:pt x="110" y="42"/>
                </a:cubicBezTo>
                <a:cubicBezTo>
                  <a:pt x="111" y="42"/>
                  <a:pt x="114" y="45"/>
                  <a:pt x="113" y="46"/>
                </a:cubicBezTo>
                <a:cubicBezTo>
                  <a:pt x="113" y="47"/>
                  <a:pt x="110" y="48"/>
                  <a:pt x="109" y="49"/>
                </a:cubicBezTo>
                <a:cubicBezTo>
                  <a:pt x="105" y="50"/>
                  <a:pt x="99" y="47"/>
                  <a:pt x="98" y="52"/>
                </a:cubicBezTo>
                <a:cubicBezTo>
                  <a:pt x="99" y="52"/>
                  <a:pt x="103" y="49"/>
                  <a:pt x="104" y="50"/>
                </a:cubicBezTo>
                <a:cubicBezTo>
                  <a:pt x="105" y="51"/>
                  <a:pt x="104" y="52"/>
                  <a:pt x="104" y="53"/>
                </a:cubicBezTo>
                <a:cubicBezTo>
                  <a:pt x="105" y="55"/>
                  <a:pt x="106" y="54"/>
                  <a:pt x="108" y="53"/>
                </a:cubicBezTo>
                <a:cubicBezTo>
                  <a:pt x="108" y="54"/>
                  <a:pt x="108" y="54"/>
                  <a:pt x="108" y="54"/>
                </a:cubicBezTo>
                <a:cubicBezTo>
                  <a:pt x="110" y="53"/>
                  <a:pt x="110" y="53"/>
                  <a:pt x="111" y="51"/>
                </a:cubicBezTo>
                <a:cubicBezTo>
                  <a:pt x="111" y="50"/>
                  <a:pt x="112" y="49"/>
                  <a:pt x="112" y="48"/>
                </a:cubicBezTo>
                <a:cubicBezTo>
                  <a:pt x="114" y="47"/>
                  <a:pt x="114" y="48"/>
                  <a:pt x="115" y="49"/>
                </a:cubicBezTo>
                <a:cubicBezTo>
                  <a:pt x="115" y="49"/>
                  <a:pt x="118" y="53"/>
                  <a:pt x="117" y="53"/>
                </a:cubicBezTo>
                <a:cubicBezTo>
                  <a:pt x="114" y="52"/>
                  <a:pt x="111" y="52"/>
                  <a:pt x="109" y="54"/>
                </a:cubicBezTo>
                <a:cubicBezTo>
                  <a:pt x="107" y="55"/>
                  <a:pt x="106" y="56"/>
                  <a:pt x="104" y="57"/>
                </a:cubicBezTo>
                <a:cubicBezTo>
                  <a:pt x="104" y="57"/>
                  <a:pt x="101" y="57"/>
                  <a:pt x="101" y="57"/>
                </a:cubicBezTo>
                <a:cubicBezTo>
                  <a:pt x="102" y="56"/>
                  <a:pt x="104" y="55"/>
                  <a:pt x="104" y="55"/>
                </a:cubicBezTo>
                <a:cubicBezTo>
                  <a:pt x="102" y="54"/>
                  <a:pt x="101" y="55"/>
                  <a:pt x="99" y="57"/>
                </a:cubicBezTo>
                <a:cubicBezTo>
                  <a:pt x="98" y="57"/>
                  <a:pt x="97" y="59"/>
                  <a:pt x="96" y="60"/>
                </a:cubicBezTo>
                <a:cubicBezTo>
                  <a:pt x="95" y="60"/>
                  <a:pt x="94" y="61"/>
                  <a:pt x="94" y="61"/>
                </a:cubicBezTo>
                <a:cubicBezTo>
                  <a:pt x="93" y="62"/>
                  <a:pt x="93" y="63"/>
                  <a:pt x="93" y="64"/>
                </a:cubicBezTo>
                <a:cubicBezTo>
                  <a:pt x="92" y="64"/>
                  <a:pt x="91" y="64"/>
                  <a:pt x="91" y="64"/>
                </a:cubicBezTo>
                <a:cubicBezTo>
                  <a:pt x="90" y="65"/>
                  <a:pt x="91" y="66"/>
                  <a:pt x="91" y="67"/>
                </a:cubicBezTo>
                <a:cubicBezTo>
                  <a:pt x="91" y="68"/>
                  <a:pt x="88" y="69"/>
                  <a:pt x="88" y="70"/>
                </a:cubicBezTo>
                <a:cubicBezTo>
                  <a:pt x="88" y="70"/>
                  <a:pt x="88" y="70"/>
                  <a:pt x="88" y="70"/>
                </a:cubicBezTo>
                <a:cubicBezTo>
                  <a:pt x="87" y="70"/>
                  <a:pt x="86" y="71"/>
                  <a:pt x="85" y="72"/>
                </a:cubicBezTo>
                <a:cubicBezTo>
                  <a:pt x="86" y="74"/>
                  <a:pt x="87" y="77"/>
                  <a:pt x="86" y="78"/>
                </a:cubicBezTo>
                <a:cubicBezTo>
                  <a:pt x="85" y="81"/>
                  <a:pt x="84" y="76"/>
                  <a:pt x="83" y="75"/>
                </a:cubicBezTo>
                <a:cubicBezTo>
                  <a:pt x="81" y="72"/>
                  <a:pt x="76" y="74"/>
                  <a:pt x="72" y="75"/>
                </a:cubicBezTo>
                <a:cubicBezTo>
                  <a:pt x="68" y="75"/>
                  <a:pt x="64" y="80"/>
                  <a:pt x="67" y="85"/>
                </a:cubicBezTo>
                <a:cubicBezTo>
                  <a:pt x="68" y="87"/>
                  <a:pt x="70" y="88"/>
                  <a:pt x="72" y="87"/>
                </a:cubicBezTo>
                <a:cubicBezTo>
                  <a:pt x="75" y="87"/>
                  <a:pt x="75" y="84"/>
                  <a:pt x="77" y="84"/>
                </a:cubicBezTo>
                <a:cubicBezTo>
                  <a:pt x="81" y="84"/>
                  <a:pt x="77" y="87"/>
                  <a:pt x="77" y="89"/>
                </a:cubicBezTo>
                <a:cubicBezTo>
                  <a:pt x="77" y="90"/>
                  <a:pt x="77" y="90"/>
                  <a:pt x="79" y="90"/>
                </a:cubicBezTo>
                <a:cubicBezTo>
                  <a:pt x="80" y="91"/>
                  <a:pt x="81" y="90"/>
                  <a:pt x="82" y="91"/>
                </a:cubicBezTo>
                <a:cubicBezTo>
                  <a:pt x="82" y="91"/>
                  <a:pt x="82" y="93"/>
                  <a:pt x="83" y="92"/>
                </a:cubicBezTo>
                <a:cubicBezTo>
                  <a:pt x="82" y="93"/>
                  <a:pt x="82" y="96"/>
                  <a:pt x="84" y="97"/>
                </a:cubicBezTo>
                <a:cubicBezTo>
                  <a:pt x="85" y="98"/>
                  <a:pt x="87" y="97"/>
                  <a:pt x="89" y="98"/>
                </a:cubicBezTo>
                <a:cubicBezTo>
                  <a:pt x="92" y="99"/>
                  <a:pt x="90" y="98"/>
                  <a:pt x="93" y="96"/>
                </a:cubicBezTo>
                <a:cubicBezTo>
                  <a:pt x="95" y="95"/>
                  <a:pt x="95" y="96"/>
                  <a:pt x="97" y="96"/>
                </a:cubicBezTo>
                <a:cubicBezTo>
                  <a:pt x="98" y="96"/>
                  <a:pt x="98" y="95"/>
                  <a:pt x="100" y="95"/>
                </a:cubicBezTo>
                <a:cubicBezTo>
                  <a:pt x="101" y="95"/>
                  <a:pt x="101" y="96"/>
                  <a:pt x="103" y="97"/>
                </a:cubicBezTo>
                <a:cubicBezTo>
                  <a:pt x="103" y="97"/>
                  <a:pt x="104" y="96"/>
                  <a:pt x="105" y="96"/>
                </a:cubicBezTo>
                <a:cubicBezTo>
                  <a:pt x="107" y="97"/>
                  <a:pt x="109" y="98"/>
                  <a:pt x="111" y="100"/>
                </a:cubicBezTo>
                <a:cubicBezTo>
                  <a:pt x="113" y="101"/>
                  <a:pt x="114" y="101"/>
                  <a:pt x="116" y="102"/>
                </a:cubicBezTo>
                <a:cubicBezTo>
                  <a:pt x="118" y="102"/>
                  <a:pt x="120" y="104"/>
                  <a:pt x="120" y="106"/>
                </a:cubicBezTo>
                <a:cubicBezTo>
                  <a:pt x="120" y="106"/>
                  <a:pt x="119" y="108"/>
                  <a:pt x="119" y="109"/>
                </a:cubicBezTo>
                <a:cubicBezTo>
                  <a:pt x="119" y="109"/>
                  <a:pt x="122" y="108"/>
                  <a:pt x="123" y="108"/>
                </a:cubicBezTo>
                <a:cubicBezTo>
                  <a:pt x="122" y="109"/>
                  <a:pt x="121" y="110"/>
                  <a:pt x="121" y="109"/>
                </a:cubicBezTo>
                <a:cubicBezTo>
                  <a:pt x="121" y="110"/>
                  <a:pt x="122" y="110"/>
                  <a:pt x="122" y="111"/>
                </a:cubicBezTo>
                <a:cubicBezTo>
                  <a:pt x="123" y="108"/>
                  <a:pt x="125" y="109"/>
                  <a:pt x="126" y="110"/>
                </a:cubicBezTo>
                <a:cubicBezTo>
                  <a:pt x="128" y="111"/>
                  <a:pt x="130" y="111"/>
                  <a:pt x="132" y="111"/>
                </a:cubicBezTo>
                <a:cubicBezTo>
                  <a:pt x="133" y="112"/>
                  <a:pt x="136" y="113"/>
                  <a:pt x="137" y="114"/>
                </a:cubicBezTo>
                <a:cubicBezTo>
                  <a:pt x="138" y="115"/>
                  <a:pt x="138" y="117"/>
                  <a:pt x="137" y="119"/>
                </a:cubicBezTo>
                <a:cubicBezTo>
                  <a:pt x="135" y="121"/>
                  <a:pt x="134" y="121"/>
                  <a:pt x="133" y="123"/>
                </a:cubicBezTo>
                <a:cubicBezTo>
                  <a:pt x="132" y="125"/>
                  <a:pt x="133" y="127"/>
                  <a:pt x="132" y="129"/>
                </a:cubicBezTo>
                <a:cubicBezTo>
                  <a:pt x="132" y="131"/>
                  <a:pt x="131" y="130"/>
                  <a:pt x="130" y="132"/>
                </a:cubicBezTo>
                <a:cubicBezTo>
                  <a:pt x="128" y="133"/>
                  <a:pt x="130" y="133"/>
                  <a:pt x="128" y="134"/>
                </a:cubicBezTo>
                <a:cubicBezTo>
                  <a:pt x="126" y="135"/>
                  <a:pt x="124" y="134"/>
                  <a:pt x="123" y="137"/>
                </a:cubicBezTo>
                <a:cubicBezTo>
                  <a:pt x="123" y="136"/>
                  <a:pt x="123" y="136"/>
                  <a:pt x="123" y="136"/>
                </a:cubicBezTo>
                <a:cubicBezTo>
                  <a:pt x="123" y="137"/>
                  <a:pt x="122" y="138"/>
                  <a:pt x="122" y="139"/>
                </a:cubicBezTo>
                <a:cubicBezTo>
                  <a:pt x="121" y="140"/>
                  <a:pt x="121" y="141"/>
                  <a:pt x="120" y="142"/>
                </a:cubicBezTo>
                <a:cubicBezTo>
                  <a:pt x="119" y="143"/>
                  <a:pt x="115" y="148"/>
                  <a:pt x="115" y="147"/>
                </a:cubicBezTo>
                <a:cubicBezTo>
                  <a:pt x="115" y="147"/>
                  <a:pt x="112" y="148"/>
                  <a:pt x="112" y="147"/>
                </a:cubicBezTo>
                <a:cubicBezTo>
                  <a:pt x="112" y="148"/>
                  <a:pt x="112" y="148"/>
                  <a:pt x="113" y="148"/>
                </a:cubicBezTo>
                <a:cubicBezTo>
                  <a:pt x="112" y="152"/>
                  <a:pt x="110" y="153"/>
                  <a:pt x="106" y="153"/>
                </a:cubicBezTo>
                <a:cubicBezTo>
                  <a:pt x="107" y="155"/>
                  <a:pt x="105" y="154"/>
                  <a:pt x="104" y="155"/>
                </a:cubicBezTo>
                <a:cubicBezTo>
                  <a:pt x="103" y="156"/>
                  <a:pt x="103" y="158"/>
                  <a:pt x="103" y="158"/>
                </a:cubicBezTo>
                <a:cubicBezTo>
                  <a:pt x="103" y="159"/>
                  <a:pt x="101" y="161"/>
                  <a:pt x="101" y="161"/>
                </a:cubicBezTo>
                <a:cubicBezTo>
                  <a:pt x="101" y="162"/>
                  <a:pt x="102" y="162"/>
                  <a:pt x="102" y="163"/>
                </a:cubicBezTo>
                <a:cubicBezTo>
                  <a:pt x="99" y="163"/>
                  <a:pt x="96" y="164"/>
                  <a:pt x="93" y="164"/>
                </a:cubicBezTo>
                <a:cubicBezTo>
                  <a:pt x="94" y="163"/>
                  <a:pt x="94" y="163"/>
                  <a:pt x="92" y="163"/>
                </a:cubicBezTo>
                <a:cubicBezTo>
                  <a:pt x="93" y="161"/>
                  <a:pt x="94" y="161"/>
                  <a:pt x="94" y="159"/>
                </a:cubicBezTo>
                <a:cubicBezTo>
                  <a:pt x="94" y="159"/>
                  <a:pt x="94" y="159"/>
                  <a:pt x="94" y="158"/>
                </a:cubicBezTo>
                <a:cubicBezTo>
                  <a:pt x="95" y="156"/>
                  <a:pt x="95" y="157"/>
                  <a:pt x="94" y="155"/>
                </a:cubicBezTo>
                <a:cubicBezTo>
                  <a:pt x="94" y="152"/>
                  <a:pt x="95" y="151"/>
                  <a:pt x="96" y="147"/>
                </a:cubicBezTo>
                <a:cubicBezTo>
                  <a:pt x="97" y="144"/>
                  <a:pt x="97" y="139"/>
                  <a:pt x="97" y="136"/>
                </a:cubicBezTo>
                <a:cubicBezTo>
                  <a:pt x="98" y="134"/>
                  <a:pt x="98" y="130"/>
                  <a:pt x="98" y="129"/>
                </a:cubicBezTo>
                <a:cubicBezTo>
                  <a:pt x="97" y="127"/>
                  <a:pt x="94" y="125"/>
                  <a:pt x="92" y="124"/>
                </a:cubicBezTo>
                <a:cubicBezTo>
                  <a:pt x="90" y="122"/>
                  <a:pt x="89" y="120"/>
                  <a:pt x="88" y="118"/>
                </a:cubicBezTo>
                <a:cubicBezTo>
                  <a:pt x="87" y="117"/>
                  <a:pt x="86" y="116"/>
                  <a:pt x="86" y="114"/>
                </a:cubicBezTo>
                <a:cubicBezTo>
                  <a:pt x="85" y="112"/>
                  <a:pt x="86" y="113"/>
                  <a:pt x="86" y="112"/>
                </a:cubicBezTo>
                <a:cubicBezTo>
                  <a:pt x="86" y="110"/>
                  <a:pt x="86" y="109"/>
                  <a:pt x="86" y="107"/>
                </a:cubicBezTo>
                <a:cubicBezTo>
                  <a:pt x="87" y="106"/>
                  <a:pt x="89" y="105"/>
                  <a:pt x="89" y="103"/>
                </a:cubicBezTo>
                <a:cubicBezTo>
                  <a:pt x="90" y="101"/>
                  <a:pt x="89" y="99"/>
                  <a:pt x="88" y="99"/>
                </a:cubicBezTo>
                <a:cubicBezTo>
                  <a:pt x="87" y="99"/>
                  <a:pt x="86" y="99"/>
                  <a:pt x="85" y="99"/>
                </a:cubicBezTo>
                <a:cubicBezTo>
                  <a:pt x="84" y="99"/>
                  <a:pt x="82" y="98"/>
                  <a:pt x="81" y="97"/>
                </a:cubicBezTo>
                <a:cubicBezTo>
                  <a:pt x="80" y="96"/>
                  <a:pt x="79" y="94"/>
                  <a:pt x="78" y="93"/>
                </a:cubicBezTo>
                <a:cubicBezTo>
                  <a:pt x="77" y="93"/>
                  <a:pt x="76" y="93"/>
                  <a:pt x="75" y="93"/>
                </a:cubicBezTo>
                <a:cubicBezTo>
                  <a:pt x="73" y="92"/>
                  <a:pt x="72" y="91"/>
                  <a:pt x="71" y="90"/>
                </a:cubicBezTo>
                <a:cubicBezTo>
                  <a:pt x="70" y="89"/>
                  <a:pt x="69" y="90"/>
                  <a:pt x="67" y="90"/>
                </a:cubicBezTo>
                <a:cubicBezTo>
                  <a:pt x="65" y="90"/>
                  <a:pt x="63" y="88"/>
                  <a:pt x="62" y="88"/>
                </a:cubicBezTo>
                <a:cubicBezTo>
                  <a:pt x="59" y="87"/>
                  <a:pt x="57" y="85"/>
                  <a:pt x="56" y="82"/>
                </a:cubicBezTo>
                <a:cubicBezTo>
                  <a:pt x="55" y="80"/>
                  <a:pt x="54" y="79"/>
                  <a:pt x="52" y="77"/>
                </a:cubicBezTo>
                <a:cubicBezTo>
                  <a:pt x="51" y="75"/>
                  <a:pt x="50" y="73"/>
                  <a:pt x="47" y="72"/>
                </a:cubicBezTo>
                <a:cubicBezTo>
                  <a:pt x="47" y="72"/>
                  <a:pt x="48" y="74"/>
                  <a:pt x="48" y="75"/>
                </a:cubicBezTo>
                <a:cubicBezTo>
                  <a:pt x="49" y="76"/>
                  <a:pt x="50" y="78"/>
                  <a:pt x="52" y="79"/>
                </a:cubicBezTo>
                <a:cubicBezTo>
                  <a:pt x="53" y="82"/>
                  <a:pt x="52" y="82"/>
                  <a:pt x="51" y="80"/>
                </a:cubicBezTo>
                <a:cubicBezTo>
                  <a:pt x="49" y="77"/>
                  <a:pt x="47" y="75"/>
                  <a:pt x="45" y="72"/>
                </a:cubicBezTo>
                <a:cubicBezTo>
                  <a:pt x="44" y="71"/>
                  <a:pt x="45" y="70"/>
                  <a:pt x="44" y="69"/>
                </a:cubicBezTo>
                <a:cubicBezTo>
                  <a:pt x="43" y="68"/>
                  <a:pt x="41" y="68"/>
                  <a:pt x="40" y="67"/>
                </a:cubicBezTo>
                <a:cubicBezTo>
                  <a:pt x="37" y="64"/>
                  <a:pt x="36" y="59"/>
                  <a:pt x="36" y="55"/>
                </a:cubicBezTo>
                <a:cubicBezTo>
                  <a:pt x="36" y="53"/>
                  <a:pt x="37" y="52"/>
                  <a:pt x="37" y="51"/>
                </a:cubicBezTo>
                <a:cubicBezTo>
                  <a:pt x="37" y="49"/>
                  <a:pt x="36" y="48"/>
                  <a:pt x="35" y="48"/>
                </a:cubicBezTo>
                <a:cubicBezTo>
                  <a:pt x="35" y="47"/>
                  <a:pt x="34" y="46"/>
                  <a:pt x="34" y="46"/>
                </a:cubicBezTo>
                <a:cubicBezTo>
                  <a:pt x="33" y="45"/>
                  <a:pt x="32" y="43"/>
                  <a:pt x="31" y="42"/>
                </a:cubicBezTo>
                <a:cubicBezTo>
                  <a:pt x="30" y="41"/>
                  <a:pt x="28" y="40"/>
                  <a:pt x="27" y="39"/>
                </a:cubicBezTo>
                <a:cubicBezTo>
                  <a:pt x="35" y="29"/>
                  <a:pt x="46" y="20"/>
                  <a:pt x="58" y="15"/>
                </a:cubicBezTo>
                <a:cubicBezTo>
                  <a:pt x="58" y="16"/>
                  <a:pt x="58" y="17"/>
                  <a:pt x="59" y="17"/>
                </a:cubicBezTo>
                <a:cubicBezTo>
                  <a:pt x="60" y="19"/>
                  <a:pt x="61" y="19"/>
                  <a:pt x="63" y="19"/>
                </a:cubicBezTo>
                <a:cubicBezTo>
                  <a:pt x="62" y="21"/>
                  <a:pt x="60" y="21"/>
                  <a:pt x="58" y="21"/>
                </a:cubicBezTo>
                <a:cubicBezTo>
                  <a:pt x="56" y="21"/>
                  <a:pt x="53" y="20"/>
                  <a:pt x="52" y="22"/>
                </a:cubicBezTo>
                <a:cubicBezTo>
                  <a:pt x="53" y="23"/>
                  <a:pt x="55" y="25"/>
                  <a:pt x="55" y="22"/>
                </a:cubicBezTo>
                <a:cubicBezTo>
                  <a:pt x="57" y="22"/>
                  <a:pt x="59" y="22"/>
                  <a:pt x="61" y="23"/>
                </a:cubicBezTo>
                <a:cubicBezTo>
                  <a:pt x="62" y="23"/>
                  <a:pt x="65" y="24"/>
                  <a:pt x="65" y="23"/>
                </a:cubicBezTo>
                <a:cubicBezTo>
                  <a:pt x="66" y="23"/>
                  <a:pt x="66" y="21"/>
                  <a:pt x="66" y="21"/>
                </a:cubicBezTo>
                <a:cubicBezTo>
                  <a:pt x="66" y="21"/>
                  <a:pt x="65" y="21"/>
                  <a:pt x="65" y="21"/>
                </a:cubicBezTo>
                <a:cubicBezTo>
                  <a:pt x="66" y="19"/>
                  <a:pt x="67" y="20"/>
                  <a:pt x="69" y="21"/>
                </a:cubicBezTo>
                <a:cubicBezTo>
                  <a:pt x="67" y="22"/>
                  <a:pt x="68" y="25"/>
                  <a:pt x="70" y="23"/>
                </a:cubicBezTo>
                <a:cubicBezTo>
                  <a:pt x="72" y="21"/>
                  <a:pt x="70" y="20"/>
                  <a:pt x="68" y="19"/>
                </a:cubicBezTo>
                <a:cubicBezTo>
                  <a:pt x="70" y="16"/>
                  <a:pt x="71" y="16"/>
                  <a:pt x="73" y="19"/>
                </a:cubicBezTo>
                <a:cubicBezTo>
                  <a:pt x="73" y="17"/>
                  <a:pt x="74" y="18"/>
                  <a:pt x="76" y="18"/>
                </a:cubicBezTo>
                <a:cubicBezTo>
                  <a:pt x="76" y="17"/>
                  <a:pt x="76" y="17"/>
                  <a:pt x="76" y="17"/>
                </a:cubicBezTo>
                <a:cubicBezTo>
                  <a:pt x="75" y="17"/>
                  <a:pt x="74" y="17"/>
                  <a:pt x="74" y="17"/>
                </a:cubicBezTo>
                <a:cubicBezTo>
                  <a:pt x="75" y="15"/>
                  <a:pt x="74" y="14"/>
                  <a:pt x="76" y="14"/>
                </a:cubicBezTo>
                <a:cubicBezTo>
                  <a:pt x="78" y="13"/>
                  <a:pt x="83" y="13"/>
                  <a:pt x="83" y="12"/>
                </a:cubicBezTo>
                <a:cubicBezTo>
                  <a:pt x="80" y="13"/>
                  <a:pt x="76" y="13"/>
                  <a:pt x="73" y="14"/>
                </a:cubicBezTo>
                <a:cubicBezTo>
                  <a:pt x="72" y="15"/>
                  <a:pt x="70" y="17"/>
                  <a:pt x="69" y="16"/>
                </a:cubicBezTo>
                <a:cubicBezTo>
                  <a:pt x="68" y="14"/>
                  <a:pt x="70" y="12"/>
                  <a:pt x="71" y="11"/>
                </a:cubicBezTo>
                <a:cubicBezTo>
                  <a:pt x="71" y="11"/>
                  <a:pt x="71" y="11"/>
                  <a:pt x="71" y="11"/>
                </a:cubicBezTo>
                <a:cubicBezTo>
                  <a:pt x="76" y="10"/>
                  <a:pt x="81" y="10"/>
                  <a:pt x="87" y="10"/>
                </a:cubicBezTo>
                <a:cubicBezTo>
                  <a:pt x="91" y="10"/>
                  <a:pt x="94" y="10"/>
                  <a:pt x="98" y="10"/>
                </a:cubicBezTo>
                <a:cubicBezTo>
                  <a:pt x="96" y="11"/>
                  <a:pt x="97" y="11"/>
                  <a:pt x="96" y="12"/>
                </a:cubicBezTo>
                <a:cubicBezTo>
                  <a:pt x="95" y="13"/>
                  <a:pt x="92" y="14"/>
                  <a:pt x="90" y="15"/>
                </a:cubicBezTo>
                <a:cubicBezTo>
                  <a:pt x="92" y="15"/>
                  <a:pt x="98" y="17"/>
                  <a:pt x="100" y="14"/>
                </a:cubicBezTo>
                <a:cubicBezTo>
                  <a:pt x="99" y="14"/>
                  <a:pt x="98" y="14"/>
                  <a:pt x="97" y="14"/>
                </a:cubicBezTo>
                <a:cubicBezTo>
                  <a:pt x="99" y="13"/>
                  <a:pt x="100" y="12"/>
                  <a:pt x="102" y="11"/>
                </a:cubicBezTo>
                <a:cubicBezTo>
                  <a:pt x="118" y="14"/>
                  <a:pt x="132" y="22"/>
                  <a:pt x="143" y="34"/>
                </a:cubicBezTo>
                <a:cubicBezTo>
                  <a:pt x="143" y="34"/>
                  <a:pt x="143" y="34"/>
                  <a:pt x="143" y="34"/>
                </a:cubicBezTo>
                <a:close/>
                <a:moveTo>
                  <a:pt x="157" y="64"/>
                </a:moveTo>
                <a:cubicBezTo>
                  <a:pt x="157" y="64"/>
                  <a:pt x="157" y="64"/>
                  <a:pt x="158" y="64"/>
                </a:cubicBezTo>
                <a:cubicBezTo>
                  <a:pt x="158" y="63"/>
                  <a:pt x="158" y="63"/>
                  <a:pt x="158" y="62"/>
                </a:cubicBezTo>
                <a:cubicBezTo>
                  <a:pt x="159" y="62"/>
                  <a:pt x="159" y="62"/>
                  <a:pt x="159" y="61"/>
                </a:cubicBezTo>
                <a:cubicBezTo>
                  <a:pt x="160" y="61"/>
                  <a:pt x="160" y="61"/>
                  <a:pt x="160" y="61"/>
                </a:cubicBezTo>
                <a:cubicBezTo>
                  <a:pt x="161" y="65"/>
                  <a:pt x="162" y="68"/>
                  <a:pt x="163" y="72"/>
                </a:cubicBezTo>
                <a:cubicBezTo>
                  <a:pt x="163" y="72"/>
                  <a:pt x="163" y="72"/>
                  <a:pt x="163" y="72"/>
                </a:cubicBezTo>
                <a:cubicBezTo>
                  <a:pt x="163" y="72"/>
                  <a:pt x="161" y="73"/>
                  <a:pt x="161" y="73"/>
                </a:cubicBezTo>
                <a:cubicBezTo>
                  <a:pt x="160" y="73"/>
                  <a:pt x="160" y="72"/>
                  <a:pt x="159" y="71"/>
                </a:cubicBezTo>
                <a:cubicBezTo>
                  <a:pt x="158" y="71"/>
                  <a:pt x="158" y="70"/>
                  <a:pt x="157" y="69"/>
                </a:cubicBezTo>
                <a:cubicBezTo>
                  <a:pt x="157" y="69"/>
                  <a:pt x="157" y="68"/>
                  <a:pt x="157" y="67"/>
                </a:cubicBezTo>
                <a:cubicBezTo>
                  <a:pt x="157" y="66"/>
                  <a:pt x="157" y="65"/>
                  <a:pt x="157" y="64"/>
                </a:cubicBezTo>
                <a:close/>
                <a:moveTo>
                  <a:pt x="158" y="104"/>
                </a:moveTo>
                <a:cubicBezTo>
                  <a:pt x="156" y="103"/>
                  <a:pt x="155" y="101"/>
                  <a:pt x="154" y="100"/>
                </a:cubicBezTo>
                <a:cubicBezTo>
                  <a:pt x="152" y="98"/>
                  <a:pt x="153" y="96"/>
                  <a:pt x="153" y="94"/>
                </a:cubicBezTo>
                <a:cubicBezTo>
                  <a:pt x="153" y="92"/>
                  <a:pt x="152" y="90"/>
                  <a:pt x="153" y="88"/>
                </a:cubicBezTo>
                <a:cubicBezTo>
                  <a:pt x="154" y="88"/>
                  <a:pt x="154" y="87"/>
                  <a:pt x="155" y="87"/>
                </a:cubicBezTo>
                <a:cubicBezTo>
                  <a:pt x="155" y="86"/>
                  <a:pt x="155" y="85"/>
                  <a:pt x="156" y="84"/>
                </a:cubicBezTo>
                <a:cubicBezTo>
                  <a:pt x="157" y="82"/>
                  <a:pt x="158" y="82"/>
                  <a:pt x="159" y="81"/>
                </a:cubicBezTo>
                <a:cubicBezTo>
                  <a:pt x="160" y="80"/>
                  <a:pt x="160" y="80"/>
                  <a:pt x="161" y="78"/>
                </a:cubicBezTo>
                <a:cubicBezTo>
                  <a:pt x="161" y="78"/>
                  <a:pt x="162" y="76"/>
                  <a:pt x="163" y="75"/>
                </a:cubicBezTo>
                <a:cubicBezTo>
                  <a:pt x="164" y="79"/>
                  <a:pt x="164" y="83"/>
                  <a:pt x="164" y="87"/>
                </a:cubicBezTo>
                <a:cubicBezTo>
                  <a:pt x="164" y="94"/>
                  <a:pt x="163" y="101"/>
                  <a:pt x="162" y="107"/>
                </a:cubicBezTo>
                <a:cubicBezTo>
                  <a:pt x="160" y="107"/>
                  <a:pt x="159" y="105"/>
                  <a:pt x="158" y="104"/>
                </a:cubicBezTo>
                <a:close/>
              </a:path>
            </a:pathLst>
          </a:custGeom>
          <a:solidFill>
            <a:schemeClr val="bg1"/>
          </a:solidFill>
          <a:ln>
            <a:noFill/>
          </a:ln>
        </p:spPr>
        <p:txBody>
          <a:bodyPr/>
          <a:lstStyle/>
          <a:p>
            <a:pPr eaLnBrk="0" fontAlgn="base" hangingPunct="0">
              <a:spcBef>
                <a:spcPct val="0"/>
              </a:spcBef>
              <a:spcAft>
                <a:spcPct val="0"/>
              </a:spcAft>
              <a:buFont typeface="Arial" panose="020B0604020202020204" pitchFamily="34" charset="0"/>
              <a:buNone/>
            </a:pPr>
            <a:endParaRPr lang="zh-CN" altLang="en-US">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nvSpPr>
        <p:spPr>
          <a:xfrm>
            <a:off x="1569720" y="2763520"/>
            <a:ext cx="9052560" cy="1959610"/>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kumimoji="1" lang="en-US" altLang="zh-CN" sz="5200" b="1" kern="1200" dirty="0">
                <a:solidFill>
                  <a:schemeClr val="tx1"/>
                </a:solidFill>
                <a:latin typeface="+mj-lt"/>
                <a:ea typeface="+mj-ea"/>
                <a:cs typeface="+mj-cs"/>
              </a:rPr>
              <a:t>Thanks for your attention!</a:t>
            </a:r>
          </a:p>
          <a:p>
            <a:pPr algn="ctr">
              <a:lnSpc>
                <a:spcPct val="90000"/>
              </a:lnSpc>
              <a:spcBef>
                <a:spcPct val="0"/>
              </a:spcBef>
              <a:spcAft>
                <a:spcPts val="600"/>
              </a:spcAft>
            </a:pPr>
            <a:r>
              <a:rPr kumimoji="1" lang="en-US" altLang="zh-CN" sz="3600" b="1" kern="1200" dirty="0">
                <a:solidFill>
                  <a:schemeClr val="tx1"/>
                </a:solidFill>
                <a:latin typeface="+mj-lt"/>
                <a:ea typeface="+mj-ea"/>
                <a:cs typeface="+mj-cs"/>
              </a:rPr>
              <a:t>fanyongxiang@cfsa.net.cn</a:t>
            </a:r>
          </a:p>
          <a:p>
            <a:pPr algn="ctr">
              <a:lnSpc>
                <a:spcPct val="90000"/>
              </a:lnSpc>
              <a:spcBef>
                <a:spcPct val="0"/>
              </a:spcBef>
              <a:spcAft>
                <a:spcPts val="600"/>
              </a:spcAft>
            </a:pPr>
            <a:r>
              <a:rPr kumimoji="1" lang="en-US" altLang="zh-CN" sz="3600" b="1" kern="1200" dirty="0">
                <a:solidFill>
                  <a:schemeClr val="tx1"/>
                </a:solidFill>
                <a:latin typeface="+mj-lt"/>
                <a:ea typeface="+mj-ea"/>
                <a:cs typeface="+mj-cs"/>
              </a:rPr>
              <a:t>www.cfsa.net.cn</a:t>
            </a:r>
          </a:p>
        </p:txBody>
      </p:sp>
      <p:pic>
        <p:nvPicPr>
          <p:cNvPr id="5" name="图片 4" descr="徽标&#10;&#10;描述已自动生成"/>
          <p:cNvPicPr>
            <a:picLocks noChangeAspect="1"/>
          </p:cNvPicPr>
          <p:nvPr/>
        </p:nvPicPr>
        <p:blipFill>
          <a:blip r:embed="rId2"/>
          <a:stretch>
            <a:fillRect/>
          </a:stretch>
        </p:blipFill>
        <p:spPr>
          <a:xfrm>
            <a:off x="5381625" y="1548130"/>
            <a:ext cx="1428417" cy="11599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41248" y="256032"/>
            <a:ext cx="10506456" cy="1014984"/>
          </a:xfrm>
        </p:spPr>
        <p:txBody>
          <a:bodyPr anchor="b">
            <a:normAutofit/>
          </a:bodyPr>
          <a:lstStyle/>
          <a:p>
            <a:r>
              <a:rPr lang="en-US" altLang="zh-CN" b="1" dirty="0"/>
              <a:t>The</a:t>
            </a:r>
            <a:r>
              <a:rPr lang="zh-CN" altLang="en-US" b="1" dirty="0"/>
              <a:t> </a:t>
            </a:r>
            <a:r>
              <a:rPr lang="en-US" altLang="zh-CN" b="1" dirty="0"/>
              <a:t>Importance</a:t>
            </a:r>
            <a:r>
              <a:rPr lang="zh-CN" altLang="en-US" b="1" dirty="0"/>
              <a:t> </a:t>
            </a:r>
            <a:r>
              <a:rPr lang="en-US" altLang="zh-CN" b="1" dirty="0"/>
              <a:t>of</a:t>
            </a:r>
            <a:r>
              <a:rPr lang="zh-CN" altLang="en-US" b="1" dirty="0"/>
              <a:t> </a:t>
            </a:r>
            <a:r>
              <a:rPr lang="en-US" altLang="zh-CN" b="1" dirty="0"/>
              <a:t>Food</a:t>
            </a:r>
            <a:r>
              <a:rPr lang="zh-CN" altLang="en-US" b="1" dirty="0"/>
              <a:t> </a:t>
            </a:r>
            <a:r>
              <a:rPr lang="en-US" altLang="zh-CN" b="1" dirty="0"/>
              <a:t>Safety</a:t>
            </a:r>
            <a:endParaRPr kumimoji="1" lang="zh-CN" altLang="en-US" b="1" dirty="0"/>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0" name="内容占位符 9"/>
          <p:cNvGraphicFramePr>
            <a:graphicFrameLocks noGrp="1"/>
          </p:cNvGraphicFramePr>
          <p:nvPr>
            <p:ph idx="1"/>
          </p:nvPr>
        </p:nvGraphicFramePr>
        <p:xfrm>
          <a:off x="452430" y="1787593"/>
          <a:ext cx="6848707" cy="4926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图片 13" descr="桌子上摆放着一些水果和蔬菜&#10;&#10;描述已自动生成"/>
          <p:cNvPicPr>
            <a:picLocks noChangeAspect="1"/>
          </p:cNvPicPr>
          <p:nvPr/>
        </p:nvPicPr>
        <p:blipFill>
          <a:blip r:embed="rId8"/>
          <a:srcRect b="5876"/>
          <a:stretch>
            <a:fillRect/>
          </a:stretch>
        </p:blipFill>
        <p:spPr>
          <a:xfrm>
            <a:off x="7086863" y="2169367"/>
            <a:ext cx="4961720" cy="3808190"/>
          </a:xfrm>
          <a:prstGeom prst="rect">
            <a:avLst/>
          </a:prstGeom>
        </p:spPr>
      </p:pic>
      <p:pic>
        <p:nvPicPr>
          <p:cNvPr id="16" name="图片 15" descr="徽标&#10;&#10;描述已自动生成"/>
          <p:cNvPicPr>
            <a:picLocks noChangeAspect="1"/>
          </p:cNvPicPr>
          <p:nvPr/>
        </p:nvPicPr>
        <p:blipFill>
          <a:blip r:embed="rId9"/>
          <a:stretch>
            <a:fillRect/>
          </a:stretch>
        </p:blipFill>
        <p:spPr>
          <a:xfrm>
            <a:off x="11053393" y="27810"/>
            <a:ext cx="1138607" cy="9245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41248" y="256032"/>
            <a:ext cx="10506456" cy="1014984"/>
          </a:xfrm>
        </p:spPr>
        <p:txBody>
          <a:bodyPr anchor="b">
            <a:normAutofit/>
          </a:bodyPr>
          <a:lstStyle/>
          <a:p>
            <a:r>
              <a:rPr lang="en-US" altLang="zh-CN" b="1" dirty="0"/>
              <a:t>The</a:t>
            </a:r>
            <a:r>
              <a:rPr lang="zh-CN" altLang="en-US" b="1" dirty="0"/>
              <a:t> </a:t>
            </a:r>
            <a:r>
              <a:rPr lang="en-US" altLang="zh-CN" b="1" dirty="0"/>
              <a:t>Importance</a:t>
            </a:r>
            <a:r>
              <a:rPr lang="zh-CN" altLang="en-US" b="1" dirty="0"/>
              <a:t> </a:t>
            </a:r>
            <a:r>
              <a:rPr lang="en-US" altLang="zh-CN" b="1" dirty="0"/>
              <a:t>of</a:t>
            </a:r>
            <a:r>
              <a:rPr lang="zh-CN" altLang="en-US" b="1" dirty="0"/>
              <a:t> </a:t>
            </a:r>
            <a:r>
              <a:rPr lang="en-US" altLang="zh-CN" b="1" dirty="0"/>
              <a:t>Food</a:t>
            </a:r>
            <a:r>
              <a:rPr lang="zh-CN" altLang="en-US" b="1" dirty="0"/>
              <a:t> </a:t>
            </a:r>
            <a:r>
              <a:rPr lang="en-US" altLang="zh-CN" b="1" dirty="0"/>
              <a:t>Safety</a:t>
            </a:r>
            <a:endParaRPr kumimoji="1" lang="zh-CN" altLang="en-US" b="1" dirty="0"/>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内容占位符 2"/>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图片 9" descr="徽标&#10;&#10;描述已自动生成"/>
          <p:cNvPicPr>
            <a:picLocks noChangeAspect="1"/>
          </p:cNvPicPr>
          <p:nvPr/>
        </p:nvPicPr>
        <p:blipFill>
          <a:blip r:embed="rId8"/>
          <a:stretch>
            <a:fillRect/>
          </a:stretch>
        </p:blipFill>
        <p:spPr>
          <a:xfrm>
            <a:off x="11053393" y="27810"/>
            <a:ext cx="1138607" cy="9245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41248" y="256032"/>
            <a:ext cx="10506456" cy="1014984"/>
          </a:xfrm>
        </p:spPr>
        <p:txBody>
          <a:bodyPr anchor="b">
            <a:normAutofit/>
          </a:bodyPr>
          <a:lstStyle/>
          <a:p>
            <a:r>
              <a:rPr kumimoji="1" lang="en-US" altLang="zh-CN" b="1" dirty="0"/>
              <a:t>Food Safety in China</a:t>
            </a:r>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内容占位符 2"/>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图片 6" descr="徽标&#10;&#10;描述已自动生成"/>
          <p:cNvPicPr>
            <a:picLocks noChangeAspect="1"/>
          </p:cNvPicPr>
          <p:nvPr/>
        </p:nvPicPr>
        <p:blipFill>
          <a:blip r:embed="rId8"/>
          <a:stretch>
            <a:fillRect/>
          </a:stretch>
        </p:blipFill>
        <p:spPr>
          <a:xfrm>
            <a:off x="11053393" y="27810"/>
            <a:ext cx="1138607" cy="924583"/>
          </a:xfrm>
          <a:prstGeom prst="rect">
            <a:avLst/>
          </a:prstGeom>
        </p:spPr>
      </p:pic>
      <p:sp>
        <p:nvSpPr>
          <p:cNvPr id="4" name="文本框 3"/>
          <p:cNvSpPr txBox="1"/>
          <p:nvPr/>
        </p:nvSpPr>
        <p:spPr>
          <a:xfrm>
            <a:off x="838199" y="1915150"/>
            <a:ext cx="8440711" cy="633560"/>
          </a:xfrm>
          <a:prstGeom prst="rect">
            <a:avLst/>
          </a:prstGeom>
          <a:noFill/>
        </p:spPr>
        <p:txBody>
          <a:bodyPr wrap="square">
            <a:noAutofit/>
          </a:bodyPr>
          <a:lstStyle/>
          <a:p>
            <a:r>
              <a:rPr lang="en-GB" altLang="zh-CN" sz="2800" dirty="0"/>
              <a:t>China’s Food Safety System: Key Upgrade</a:t>
            </a:r>
            <a:endParaRPr lang="zh-CN" alt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标题 1"/>
          <p:cNvSpPr txBox="1"/>
          <p:nvPr/>
        </p:nvSpPr>
        <p:spPr>
          <a:xfrm>
            <a:off x="841248" y="256032"/>
            <a:ext cx="10506456"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CN" b="1" dirty="0"/>
              <a:t>Food Safety in China</a:t>
            </a:r>
          </a:p>
        </p:txBody>
      </p:sp>
      <p:graphicFrame>
        <p:nvGraphicFramePr>
          <p:cNvPr id="14" name="图示 13"/>
          <p:cNvGraphicFramePr/>
          <p:nvPr/>
        </p:nvGraphicFramePr>
        <p:xfrm>
          <a:off x="1293864" y="2523913"/>
          <a:ext cx="8899447" cy="4078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图示 14"/>
          <p:cNvGraphicFramePr/>
          <p:nvPr/>
        </p:nvGraphicFramePr>
        <p:xfrm>
          <a:off x="-421820" y="1864367"/>
          <a:ext cx="3431367" cy="49530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 name="图片 15" descr="徽标&#10;&#10;描述已自动生成"/>
          <p:cNvPicPr>
            <a:picLocks noChangeAspect="1"/>
          </p:cNvPicPr>
          <p:nvPr/>
        </p:nvPicPr>
        <p:blipFill>
          <a:blip r:embed="rId13"/>
          <a:stretch>
            <a:fillRect/>
          </a:stretch>
        </p:blipFill>
        <p:spPr>
          <a:xfrm>
            <a:off x="11053393" y="27810"/>
            <a:ext cx="1138607" cy="924583"/>
          </a:xfrm>
          <a:prstGeom prst="rect">
            <a:avLst/>
          </a:prstGeom>
        </p:spPr>
      </p:pic>
      <p:sp>
        <p:nvSpPr>
          <p:cNvPr id="3" name="文本框 2"/>
          <p:cNvSpPr txBox="1"/>
          <p:nvPr/>
        </p:nvSpPr>
        <p:spPr>
          <a:xfrm>
            <a:off x="865953" y="1764205"/>
            <a:ext cx="8746761" cy="576712"/>
          </a:xfrm>
          <a:prstGeom prst="rect">
            <a:avLst/>
          </a:prstGeom>
          <a:noFill/>
        </p:spPr>
        <p:txBody>
          <a:bodyPr wrap="square">
            <a:noAutofit/>
          </a:bodyPr>
          <a:lstStyle/>
          <a:p>
            <a:r>
              <a:rPr lang="en-GB" altLang="zh-CN" sz="2800" dirty="0"/>
              <a:t>Food Safety Regulatory Framework in China</a:t>
            </a:r>
          </a:p>
        </p:txBody>
      </p:sp>
      <p:sp>
        <p:nvSpPr>
          <p:cNvPr id="6" name="矩形 5"/>
          <p:cNvSpPr/>
          <p:nvPr/>
        </p:nvSpPr>
        <p:spPr>
          <a:xfrm>
            <a:off x="10833160" y="4040682"/>
            <a:ext cx="718991" cy="718991"/>
          </a:xfrm>
          <a:prstGeom prst="rect">
            <a:avLst/>
          </a:prstGeom>
          <a:blipFill>
            <a:blip r:embed="rId13"/>
            <a:srcRect/>
            <a:stretch>
              <a:fillRect l="-12000" r="-12000"/>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zh-CN" altLang="en-US" dirty="0"/>
          </a:p>
        </p:txBody>
      </p:sp>
      <p:grpSp>
        <p:nvGrpSpPr>
          <p:cNvPr id="18" name="组合 17"/>
          <p:cNvGrpSpPr/>
          <p:nvPr/>
        </p:nvGrpSpPr>
        <p:grpSpPr>
          <a:xfrm>
            <a:off x="10143629" y="3157359"/>
            <a:ext cx="471502" cy="2787140"/>
            <a:chOff x="10143629" y="3157359"/>
            <a:chExt cx="1053716" cy="2720573"/>
          </a:xfrm>
        </p:grpSpPr>
        <p:sp>
          <p:nvSpPr>
            <p:cNvPr id="10" name="圆角右箭头 9"/>
            <p:cNvSpPr/>
            <p:nvPr/>
          </p:nvSpPr>
          <p:spPr>
            <a:xfrm flipH="1">
              <a:off x="10207994" y="3157359"/>
              <a:ext cx="989351" cy="1405581"/>
            </a:xfrm>
            <a:prstGeom prst="bentArrow">
              <a:avLst>
                <a:gd name="adj1" fmla="val 25000"/>
                <a:gd name="adj2" fmla="val 22237"/>
                <a:gd name="adj3" fmla="val 25000"/>
                <a:gd name="adj4" fmla="val 4375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2" name="圆角右箭头 11"/>
            <p:cNvSpPr/>
            <p:nvPr/>
          </p:nvSpPr>
          <p:spPr>
            <a:xfrm flipH="1" flipV="1">
              <a:off x="10143629" y="4562940"/>
              <a:ext cx="1049026" cy="1314992"/>
            </a:xfrm>
            <a:prstGeom prst="bentArrow">
              <a:avLst>
                <a:gd name="adj1" fmla="val 25000"/>
                <a:gd name="adj2" fmla="val 22237"/>
                <a:gd name="adj3" fmla="val 25000"/>
                <a:gd name="adj4" fmla="val 4375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7" name="左箭头 16"/>
            <p:cNvSpPr/>
            <p:nvPr/>
          </p:nvSpPr>
          <p:spPr>
            <a:xfrm>
              <a:off x="10198642" y="4206324"/>
              <a:ext cx="978408" cy="484632"/>
            </a:xfrm>
            <a:prstGeom prst="lef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0" name="文本框 19"/>
          <p:cNvSpPr txBox="1"/>
          <p:nvPr/>
        </p:nvSpPr>
        <p:spPr>
          <a:xfrm>
            <a:off x="10678425" y="4928836"/>
            <a:ext cx="1338557" cy="1015663"/>
          </a:xfrm>
          <a:prstGeom prst="rect">
            <a:avLst/>
          </a:prstGeom>
          <a:gradFill>
            <a:gsLst>
              <a:gs pos="0">
                <a:schemeClr val="accent5">
                  <a:lumMod val="110000"/>
                  <a:satMod val="105000"/>
                  <a:tint val="67000"/>
                </a:schemeClr>
              </a:gs>
              <a:gs pos="45000">
                <a:schemeClr val="accent5">
                  <a:lumMod val="20000"/>
                  <a:lumOff val="80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n-US" altLang="zh-CN" sz="2000" b="1" dirty="0"/>
              <a:t>Provides</a:t>
            </a:r>
            <a:r>
              <a:rPr lang="zh-CN" altLang="en-US" sz="2000" b="1" dirty="0"/>
              <a:t> </a:t>
            </a:r>
            <a:r>
              <a:rPr lang="en-US" altLang="zh-CN" sz="2000" b="1" dirty="0"/>
              <a:t>technical</a:t>
            </a:r>
            <a:r>
              <a:rPr lang="zh-CN" altLang="en-US" sz="2000" b="1" dirty="0"/>
              <a:t> </a:t>
            </a:r>
            <a:r>
              <a:rPr lang="en-US" altLang="zh-CN" sz="2000" b="1" dirty="0"/>
              <a:t>support</a:t>
            </a:r>
            <a:endParaRPr lang="zh-CN" altLang="en-US" sz="20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GB" altLang="zh-CN" sz="4300" dirty="0"/>
              <a:t>CFSA’s Role in </a:t>
            </a:r>
            <a:r>
              <a:rPr lang="en-US" altLang="en-GB" sz="4300" dirty="0"/>
              <a:t>Chinese</a:t>
            </a:r>
            <a:r>
              <a:rPr lang="en-GB" altLang="zh-CN" sz="4300" dirty="0"/>
              <a:t> Food Safety System</a:t>
            </a:r>
          </a:p>
        </p:txBody>
      </p:sp>
      <p:graphicFrame>
        <p:nvGraphicFramePr>
          <p:cNvPr id="10" name="内容占位符 2"/>
          <p:cNvGraphicFramePr/>
          <p:nvPr/>
        </p:nvGraphicFramePr>
        <p:xfrm>
          <a:off x="838200" y="1974001"/>
          <a:ext cx="10445496" cy="4257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1" descr="徽标&#10;&#10;描述已自动生成"/>
          <p:cNvPicPr>
            <a:picLocks noChangeAspect="1"/>
          </p:cNvPicPr>
          <p:nvPr/>
        </p:nvPicPr>
        <p:blipFill>
          <a:blip r:embed="rId8"/>
          <a:stretch>
            <a:fillRect/>
          </a:stretch>
        </p:blipFill>
        <p:spPr>
          <a:xfrm>
            <a:off x="11053393" y="27810"/>
            <a:ext cx="1138607" cy="9245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383399" y="371619"/>
          <a:ext cx="12958797" cy="6114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组合 22"/>
          <p:cNvGrpSpPr/>
          <p:nvPr/>
        </p:nvGrpSpPr>
        <p:grpSpPr>
          <a:xfrm>
            <a:off x="7120328" y="223285"/>
            <a:ext cx="3987384" cy="842584"/>
            <a:chOff x="7120328" y="223285"/>
            <a:chExt cx="3987384" cy="842584"/>
          </a:xfrm>
        </p:grpSpPr>
        <p:sp>
          <p:nvSpPr>
            <p:cNvPr id="8" name="文本框 7"/>
            <p:cNvSpPr txBox="1"/>
            <p:nvPr/>
          </p:nvSpPr>
          <p:spPr>
            <a:xfrm>
              <a:off x="7884828" y="223285"/>
              <a:ext cx="3222884" cy="842584"/>
            </a:xfrm>
            <a:prstGeom prst="rect">
              <a:avLst/>
            </a:prstGeom>
            <a:noFill/>
            <a:ln w="28575">
              <a:solidFill>
                <a:schemeClr val="accent6">
                  <a:lumMod val="40000"/>
                  <a:lumOff val="60000"/>
                </a:schemeClr>
              </a:solidFill>
            </a:ln>
          </p:spPr>
          <p:txBody>
            <a:bodyPr wrap="square" rtlCol="0" anchor="ctr">
              <a:noAutofit/>
            </a:bodyPr>
            <a:lstStyle/>
            <a:p>
              <a:pPr algn="ctr">
                <a:lnSpc>
                  <a:spcPct val="150000"/>
                </a:lnSpc>
              </a:pPr>
              <a:r>
                <a:rPr lang="en-US" altLang="zh-CN" sz="1600" dirty="0">
                  <a:latin typeface="+mj-lt"/>
                  <a:ea typeface="黑体" panose="02010609060101010101" pitchFamily="49" charset="-122"/>
                </a:rPr>
                <a:t>P</a:t>
              </a:r>
              <a:r>
                <a:rPr lang="en-GB" altLang="zh-CN" sz="1600" dirty="0" err="1">
                  <a:latin typeface="+mj-lt"/>
                  <a:ea typeface="黑体" panose="02010609060101010101" pitchFamily="49" charset="-122"/>
                </a:rPr>
                <a:t>roactive</a:t>
              </a:r>
              <a:r>
                <a:rPr lang="en-GB" altLang="zh-CN" sz="1600" dirty="0">
                  <a:latin typeface="+mj-lt"/>
                  <a:ea typeface="黑体" panose="02010609060101010101" pitchFamily="49" charset="-122"/>
                </a:rPr>
                <a:t> monitor</a:t>
              </a:r>
            </a:p>
            <a:p>
              <a:pPr algn="ctr">
                <a:lnSpc>
                  <a:spcPct val="150000"/>
                </a:lnSpc>
              </a:pPr>
              <a:r>
                <a:rPr lang="en-US" altLang="zh-CN" sz="1600" dirty="0">
                  <a:latin typeface="+mj-lt"/>
                  <a:ea typeface="黑体" panose="02010609060101010101" pitchFamily="49" charset="-122"/>
                </a:rPr>
                <a:t>P</a:t>
              </a:r>
              <a:r>
                <a:rPr lang="en-GB" altLang="zh-CN" sz="1600" dirty="0" err="1">
                  <a:latin typeface="+mj-lt"/>
                  <a:ea typeface="黑体" panose="02010609060101010101" pitchFamily="49" charset="-122"/>
                </a:rPr>
                <a:t>assive</a:t>
              </a:r>
              <a:r>
                <a:rPr lang="en-GB" altLang="zh-CN" sz="1600" dirty="0">
                  <a:latin typeface="+mj-lt"/>
                  <a:ea typeface="黑体" panose="02010609060101010101" pitchFamily="49" charset="-122"/>
                </a:rPr>
                <a:t> monito</a:t>
              </a:r>
              <a:r>
                <a:rPr lang="en-US" altLang="zh-CN" sz="1600" dirty="0">
                  <a:latin typeface="+mj-lt"/>
                  <a:ea typeface="黑体" panose="02010609060101010101" pitchFamily="49" charset="-122"/>
                </a:rPr>
                <a:t>r</a:t>
              </a:r>
              <a:endParaRPr kumimoji="1" lang="zh-CN" altLang="en-US" sz="1600" dirty="0">
                <a:latin typeface="+mj-lt"/>
                <a:ea typeface="黑体" panose="02010609060101010101" pitchFamily="49" charset="-122"/>
              </a:endParaRPr>
            </a:p>
          </p:txBody>
        </p:sp>
        <p:cxnSp>
          <p:nvCxnSpPr>
            <p:cNvPr id="14" name="直线连接符 13"/>
            <p:cNvCxnSpPr/>
            <p:nvPr/>
          </p:nvCxnSpPr>
          <p:spPr>
            <a:xfrm flipV="1">
              <a:off x="7120328" y="644577"/>
              <a:ext cx="239842" cy="1648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直线连接符 16"/>
            <p:cNvCxnSpPr>
              <a:endCxn id="8" idx="1"/>
            </p:cNvCxnSpPr>
            <p:nvPr/>
          </p:nvCxnSpPr>
          <p:spPr>
            <a:xfrm>
              <a:off x="7360170" y="644577"/>
              <a:ext cx="524658"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29" name="组合 28"/>
          <p:cNvGrpSpPr/>
          <p:nvPr/>
        </p:nvGrpSpPr>
        <p:grpSpPr>
          <a:xfrm>
            <a:off x="9376349" y="2512249"/>
            <a:ext cx="2763187" cy="842584"/>
            <a:chOff x="9376349" y="2512249"/>
            <a:chExt cx="2815651" cy="842584"/>
          </a:xfrm>
        </p:grpSpPr>
        <p:sp>
          <p:nvSpPr>
            <p:cNvPr id="25" name="文本框 24"/>
            <p:cNvSpPr txBox="1"/>
            <p:nvPr/>
          </p:nvSpPr>
          <p:spPr>
            <a:xfrm>
              <a:off x="9661163" y="2512249"/>
              <a:ext cx="2530837" cy="842584"/>
            </a:xfrm>
            <a:prstGeom prst="rect">
              <a:avLst/>
            </a:prstGeom>
            <a:noFill/>
            <a:ln w="28575">
              <a:solidFill>
                <a:schemeClr val="accent6">
                  <a:lumMod val="40000"/>
                  <a:lumOff val="60000"/>
                </a:schemeClr>
              </a:solidFill>
            </a:ln>
          </p:spPr>
          <p:txBody>
            <a:bodyPr wrap="square" rtlCol="0" anchor="ctr">
              <a:noAutofit/>
            </a:bodyPr>
            <a:lstStyle/>
            <a:p>
              <a:pPr algn="ctr">
                <a:lnSpc>
                  <a:spcPct val="150000"/>
                </a:lnSpc>
              </a:pPr>
              <a:r>
                <a:rPr lang="en-US" altLang="zh-CN" sz="1600" dirty="0">
                  <a:latin typeface="+mj-ea"/>
                  <a:ea typeface="+mj-ea"/>
                </a:rPr>
                <a:t>E</a:t>
              </a:r>
              <a:r>
                <a:rPr lang="en-GB" altLang="zh-CN" sz="1600" dirty="0" err="1">
                  <a:latin typeface="+mj-ea"/>
                  <a:ea typeface="+mj-ea"/>
                </a:rPr>
                <a:t>valuat</a:t>
              </a:r>
              <a:r>
                <a:rPr lang="en-US" altLang="zh-CN" sz="1600" dirty="0">
                  <a:latin typeface="+mj-ea"/>
                  <a:ea typeface="+mj-ea"/>
                </a:rPr>
                <a:t>e</a:t>
              </a:r>
              <a:r>
                <a:rPr lang="en-GB" altLang="zh-CN" sz="1600" dirty="0">
                  <a:latin typeface="+mj-ea"/>
                  <a:ea typeface="+mj-ea"/>
                </a:rPr>
                <a:t> potential hazards </a:t>
              </a:r>
              <a:endParaRPr kumimoji="1" lang="zh-CN" altLang="en-US" sz="1600" dirty="0">
                <a:latin typeface="+mj-ea"/>
                <a:ea typeface="+mj-ea"/>
              </a:endParaRPr>
            </a:p>
          </p:txBody>
        </p:sp>
        <p:cxnSp>
          <p:nvCxnSpPr>
            <p:cNvPr id="27" name="直线连接符 26"/>
            <p:cNvCxnSpPr/>
            <p:nvPr/>
          </p:nvCxnSpPr>
          <p:spPr>
            <a:xfrm>
              <a:off x="9376349" y="2933541"/>
              <a:ext cx="26232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30" name="组合 29"/>
          <p:cNvGrpSpPr/>
          <p:nvPr/>
        </p:nvGrpSpPr>
        <p:grpSpPr>
          <a:xfrm>
            <a:off x="8544393" y="5222505"/>
            <a:ext cx="3595143" cy="1263876"/>
            <a:chOff x="7512569" y="-198007"/>
            <a:chExt cx="3595143" cy="1263876"/>
          </a:xfrm>
        </p:grpSpPr>
        <p:sp>
          <p:nvSpPr>
            <p:cNvPr id="31" name="文本框 30"/>
            <p:cNvSpPr txBox="1"/>
            <p:nvPr/>
          </p:nvSpPr>
          <p:spPr>
            <a:xfrm>
              <a:off x="7884828" y="-198007"/>
              <a:ext cx="3222884" cy="1263876"/>
            </a:xfrm>
            <a:prstGeom prst="rect">
              <a:avLst/>
            </a:prstGeom>
            <a:noFill/>
            <a:ln w="28575">
              <a:solidFill>
                <a:schemeClr val="accent6">
                  <a:lumMod val="40000"/>
                  <a:lumOff val="60000"/>
                </a:schemeClr>
              </a:solidFill>
            </a:ln>
          </p:spPr>
          <p:txBody>
            <a:bodyPr wrap="square" rtlCol="0" anchor="ctr">
              <a:noAutofit/>
            </a:bodyPr>
            <a:lstStyle/>
            <a:p>
              <a:pPr algn="ctr">
                <a:lnSpc>
                  <a:spcPct val="150000"/>
                </a:lnSpc>
              </a:pPr>
              <a:r>
                <a:rPr lang="en-US" altLang="zh-CN" sz="1600" dirty="0">
                  <a:latin typeface="+mj-ea"/>
                  <a:ea typeface="+mj-ea"/>
                </a:rPr>
                <a:t>S</a:t>
              </a:r>
              <a:r>
                <a:rPr lang="en-GB" altLang="zh-CN" sz="1600" dirty="0" err="1">
                  <a:latin typeface="+mj-ea"/>
                  <a:ea typeface="+mj-ea"/>
                </a:rPr>
                <a:t>har</a:t>
              </a:r>
              <a:r>
                <a:rPr lang="en-US" altLang="zh-CN" sz="1600" dirty="0">
                  <a:latin typeface="+mj-ea"/>
                  <a:ea typeface="+mj-ea"/>
                </a:rPr>
                <a:t>e</a:t>
              </a:r>
              <a:r>
                <a:rPr lang="zh-CN" altLang="en-US" sz="1600" dirty="0">
                  <a:latin typeface="+mj-ea"/>
                  <a:ea typeface="+mj-ea"/>
                </a:rPr>
                <a:t> </a:t>
              </a:r>
              <a:r>
                <a:rPr lang="en-GB" altLang="zh-CN" sz="1600" dirty="0">
                  <a:latin typeface="+mj-ea"/>
                  <a:ea typeface="+mj-ea"/>
                </a:rPr>
                <a:t>information with</a:t>
              </a:r>
              <a:r>
                <a:rPr lang="zh-CN" altLang="en-US" sz="1600" dirty="0">
                  <a:latin typeface="+mj-ea"/>
                  <a:ea typeface="+mj-ea"/>
                </a:rPr>
                <a:t> </a:t>
              </a:r>
              <a:endParaRPr lang="en-US" altLang="zh-CN" sz="1600" dirty="0">
                <a:latin typeface="+mj-ea"/>
                <a:ea typeface="+mj-ea"/>
              </a:endParaRPr>
            </a:p>
            <a:p>
              <a:pPr algn="ctr">
                <a:lnSpc>
                  <a:spcPct val="150000"/>
                </a:lnSpc>
              </a:pPr>
              <a:r>
                <a:rPr lang="en-US" altLang="zh-CN" sz="1600" dirty="0">
                  <a:latin typeface="+mj-ea"/>
                  <a:ea typeface="+mj-ea"/>
                </a:rPr>
                <a:t>the</a:t>
              </a:r>
              <a:r>
                <a:rPr lang="zh-CN" altLang="en-US" sz="1600" dirty="0">
                  <a:latin typeface="+mj-ea"/>
                  <a:ea typeface="+mj-ea"/>
                </a:rPr>
                <a:t> </a:t>
              </a:r>
              <a:r>
                <a:rPr lang="en-GB" altLang="zh-CN" sz="1600" dirty="0">
                  <a:latin typeface="+mj-ea"/>
                  <a:ea typeface="+mj-ea"/>
                </a:rPr>
                <a:t>public, stakeholders and policymakers</a:t>
              </a:r>
              <a:endParaRPr kumimoji="1" lang="zh-CN" altLang="en-US" sz="1600" dirty="0">
                <a:latin typeface="+mj-ea"/>
                <a:ea typeface="+mj-ea"/>
              </a:endParaRPr>
            </a:p>
          </p:txBody>
        </p:sp>
        <p:cxnSp>
          <p:nvCxnSpPr>
            <p:cNvPr id="33" name="直线连接符 32"/>
            <p:cNvCxnSpPr>
              <a:endCxn id="31" idx="1"/>
            </p:cNvCxnSpPr>
            <p:nvPr/>
          </p:nvCxnSpPr>
          <p:spPr>
            <a:xfrm>
              <a:off x="7512569" y="433931"/>
              <a:ext cx="37225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54" name="组合 53"/>
          <p:cNvGrpSpPr/>
          <p:nvPr/>
        </p:nvGrpSpPr>
        <p:grpSpPr>
          <a:xfrm>
            <a:off x="52464" y="4591010"/>
            <a:ext cx="3592644" cy="1263876"/>
            <a:chOff x="52464" y="4591010"/>
            <a:chExt cx="3592644" cy="1263876"/>
          </a:xfrm>
        </p:grpSpPr>
        <p:sp>
          <p:nvSpPr>
            <p:cNvPr id="36" name="文本框 35"/>
            <p:cNvSpPr txBox="1"/>
            <p:nvPr/>
          </p:nvSpPr>
          <p:spPr>
            <a:xfrm>
              <a:off x="52464" y="4591010"/>
              <a:ext cx="3222884" cy="1263876"/>
            </a:xfrm>
            <a:prstGeom prst="rect">
              <a:avLst/>
            </a:prstGeom>
            <a:noFill/>
            <a:ln w="28575">
              <a:solidFill>
                <a:schemeClr val="accent6">
                  <a:lumMod val="40000"/>
                  <a:lumOff val="60000"/>
                </a:schemeClr>
              </a:solidFill>
            </a:ln>
          </p:spPr>
          <p:txBody>
            <a:bodyPr wrap="square" rtlCol="0" anchor="ctr">
              <a:noAutofit/>
            </a:bodyPr>
            <a:lstStyle/>
            <a:p>
              <a:pPr algn="ctr">
                <a:lnSpc>
                  <a:spcPct val="150000"/>
                </a:lnSpc>
              </a:pPr>
              <a:r>
                <a:rPr lang="en-US" altLang="zh-CN" sz="1600" dirty="0">
                  <a:latin typeface="+mj-ea"/>
                  <a:ea typeface="+mj-ea"/>
                </a:rPr>
                <a:t>D</a:t>
              </a:r>
              <a:r>
                <a:rPr lang="en-GB" altLang="zh-CN" sz="1600" dirty="0" err="1">
                  <a:latin typeface="+mj-ea"/>
                  <a:ea typeface="+mj-ea"/>
                </a:rPr>
                <a:t>evelop Chinese food safety standards</a:t>
              </a:r>
              <a:endParaRPr kumimoji="1" lang="zh-CN" altLang="en-US" sz="1600" dirty="0">
                <a:latin typeface="+mj-ea"/>
                <a:ea typeface="+mj-ea"/>
              </a:endParaRPr>
            </a:p>
          </p:txBody>
        </p:sp>
        <p:cxnSp>
          <p:nvCxnSpPr>
            <p:cNvPr id="40" name="直线连接符 39"/>
            <p:cNvCxnSpPr>
              <a:stCxn id="36" idx="3"/>
            </p:cNvCxnSpPr>
            <p:nvPr/>
          </p:nvCxnSpPr>
          <p:spPr>
            <a:xfrm>
              <a:off x="3275348" y="5222948"/>
              <a:ext cx="21736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1" name="直线连接符 50"/>
            <p:cNvCxnSpPr/>
            <p:nvPr/>
          </p:nvCxnSpPr>
          <p:spPr>
            <a:xfrm>
              <a:off x="3492708" y="5222505"/>
              <a:ext cx="152400" cy="15284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56" name="直线连接符 55"/>
          <p:cNvCxnSpPr/>
          <p:nvPr/>
        </p:nvCxnSpPr>
        <p:spPr>
          <a:xfrm>
            <a:off x="3645108" y="5374905"/>
            <a:ext cx="152400" cy="15284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66" name="组合 65"/>
          <p:cNvGrpSpPr/>
          <p:nvPr/>
        </p:nvGrpSpPr>
        <p:grpSpPr>
          <a:xfrm>
            <a:off x="119918" y="1229192"/>
            <a:ext cx="2803164" cy="1235688"/>
            <a:chOff x="119918" y="1229192"/>
            <a:chExt cx="2803164" cy="1235688"/>
          </a:xfrm>
        </p:grpSpPr>
        <p:sp>
          <p:nvSpPr>
            <p:cNvPr id="48" name="文本框 47"/>
            <p:cNvSpPr txBox="1"/>
            <p:nvPr/>
          </p:nvSpPr>
          <p:spPr>
            <a:xfrm>
              <a:off x="119918" y="1229192"/>
              <a:ext cx="2803164" cy="977885"/>
            </a:xfrm>
            <a:prstGeom prst="rect">
              <a:avLst/>
            </a:prstGeom>
            <a:noFill/>
            <a:ln w="28575">
              <a:solidFill>
                <a:schemeClr val="accent6">
                  <a:lumMod val="40000"/>
                  <a:lumOff val="60000"/>
                </a:schemeClr>
              </a:solidFill>
            </a:ln>
          </p:spPr>
          <p:txBody>
            <a:bodyPr wrap="square" rtlCol="0" anchor="ctr">
              <a:noAutofit/>
            </a:bodyPr>
            <a:lstStyle/>
            <a:p>
              <a:pPr algn="ctr">
                <a:lnSpc>
                  <a:spcPct val="150000"/>
                </a:lnSpc>
              </a:pPr>
              <a:r>
                <a:rPr lang="en-US" altLang="zh-CN" sz="1600" dirty="0">
                  <a:latin typeface="+mj-ea"/>
                  <a:ea typeface="+mj-ea"/>
                </a:rPr>
                <a:t>Novel food, New food additives &amp; Packaging</a:t>
              </a:r>
            </a:p>
          </p:txBody>
        </p:sp>
        <p:cxnSp>
          <p:nvCxnSpPr>
            <p:cNvPr id="55" name="直线连接符 54"/>
            <p:cNvCxnSpPr/>
            <p:nvPr/>
          </p:nvCxnSpPr>
          <p:spPr>
            <a:xfrm>
              <a:off x="2578308" y="2462465"/>
              <a:ext cx="344774"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2" name="直线连接符 61"/>
            <p:cNvCxnSpPr/>
            <p:nvPr/>
          </p:nvCxnSpPr>
          <p:spPr>
            <a:xfrm flipH="1" flipV="1">
              <a:off x="2428406" y="2232555"/>
              <a:ext cx="164892" cy="232325"/>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pic>
        <p:nvPicPr>
          <p:cNvPr id="67" name="图片 66" descr="徽标&#10;&#10;描述已自动生成"/>
          <p:cNvPicPr>
            <a:picLocks noChangeAspect="1"/>
          </p:cNvPicPr>
          <p:nvPr/>
        </p:nvPicPr>
        <p:blipFill>
          <a:blip r:embed="rId8"/>
          <a:stretch>
            <a:fillRect/>
          </a:stretch>
        </p:blipFill>
        <p:spPr>
          <a:xfrm>
            <a:off x="11053393" y="27810"/>
            <a:ext cx="1138607" cy="9245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标题 1"/>
          <p:cNvSpPr txBox="1"/>
          <p:nvPr/>
        </p:nvSpPr>
        <p:spPr>
          <a:xfrm>
            <a:off x="838200" y="128915"/>
            <a:ext cx="10445496" cy="1179576"/>
          </a:xfrm>
          <a:prstGeom prst="rect">
            <a:avLst/>
          </a:prstGeom>
        </p:spPr>
        <p:txBody>
          <a:bodyPr vert="horz" lIns="91440" tIns="45720" rIns="91440" bIns="45720" rtlCol="0" anchor="b">
            <a:normAutofit/>
          </a:bodyPr>
          <a:lstStyle>
            <a:lvl1pPr>
              <a:lnSpc>
                <a:spcPct val="90000"/>
              </a:lnSpc>
              <a:spcBef>
                <a:spcPct val="0"/>
              </a:spcBef>
              <a:buNone/>
              <a:defRPr sz="4400" b="1">
                <a:latin typeface="+mj-lt"/>
                <a:ea typeface="+mj-ea"/>
                <a:cs typeface="+mj-cs"/>
              </a:defRPr>
            </a:lvl1pPr>
          </a:lstStyle>
          <a:p>
            <a:r>
              <a:rPr lang="en-US" altLang="zh-CN" sz="4200" dirty="0"/>
              <a:t>Risk</a:t>
            </a:r>
            <a:r>
              <a:rPr lang="zh-CN" altLang="en-US" sz="4200" dirty="0"/>
              <a:t> </a:t>
            </a:r>
            <a:r>
              <a:rPr lang="en-US" altLang="zh-CN" sz="4200" dirty="0"/>
              <a:t>Surveillance</a:t>
            </a:r>
            <a:r>
              <a:rPr lang="zh-CN" altLang="en-US" sz="4200" dirty="0"/>
              <a:t> </a:t>
            </a:r>
            <a:r>
              <a:rPr lang="en-US" altLang="zh-CN" sz="4200" dirty="0"/>
              <a:t>System</a:t>
            </a:r>
            <a:endParaRPr lang="zh-CN" altLang="en-US" sz="4200" dirty="0"/>
          </a:p>
        </p:txBody>
      </p:sp>
      <p:sp>
        <p:nvSpPr>
          <p:cNvPr id="27" name="文本框 26"/>
          <p:cNvSpPr txBox="1"/>
          <p:nvPr/>
        </p:nvSpPr>
        <p:spPr>
          <a:xfrm>
            <a:off x="674557" y="6148994"/>
            <a:ext cx="11181827" cy="461665"/>
          </a:xfrm>
          <a:prstGeom prst="rect">
            <a:avLst/>
          </a:prstGeom>
          <a:noFill/>
        </p:spPr>
        <p:txBody>
          <a:bodyPr wrap="square">
            <a:noAutofit/>
          </a:bodyPr>
          <a:lstStyle/>
          <a:p>
            <a:pPr algn="ctr"/>
            <a:r>
              <a:rPr lang="en-US" altLang="zh-CN" sz="2400" b="1" kern="0" spc="10" dirty="0">
                <a:solidFill>
                  <a:srgbClr val="FF0000"/>
                </a:solidFill>
                <a:latin typeface="+mj-ea"/>
                <a:ea typeface="+mj-ea"/>
                <a:cs typeface="Times New Roman" panose="02020603050405020304" pitchFamily="18" charset="0"/>
                <a:sym typeface="+mn-ea"/>
              </a:rPr>
              <a:t>Over</a:t>
            </a:r>
            <a:r>
              <a:rPr lang="zh-CN" altLang="en-US" sz="2400" b="1" kern="0" spc="10" dirty="0">
                <a:solidFill>
                  <a:srgbClr val="FF0000"/>
                </a:solidFill>
                <a:latin typeface="+mj-ea"/>
                <a:ea typeface="+mj-ea"/>
                <a:cs typeface="Times New Roman" panose="02020603050405020304" pitchFamily="18" charset="0"/>
                <a:sym typeface="+mn-ea"/>
              </a:rPr>
              <a:t> </a:t>
            </a:r>
            <a:r>
              <a:rPr lang="en-US" altLang="zh-CN" sz="2400" b="1" kern="0" spc="10" dirty="0">
                <a:solidFill>
                  <a:srgbClr val="FF0000"/>
                </a:solidFill>
                <a:latin typeface="+mj-ea"/>
                <a:ea typeface="+mj-ea"/>
                <a:cs typeface="Times New Roman" panose="02020603050405020304" pitchFamily="18" charset="0"/>
                <a:sym typeface="+mn-ea"/>
              </a:rPr>
              <a:t>1600 </a:t>
            </a:r>
            <a:r>
              <a:rPr lang="en-US" altLang="zh-CN" sz="2000" kern="0" spc="10" dirty="0">
                <a:solidFill>
                  <a:schemeClr val="tx1">
                    <a:alpha val="100000"/>
                  </a:schemeClr>
                </a:solidFill>
                <a:latin typeface="+mj-ea"/>
                <a:ea typeface="+mj-ea"/>
                <a:cs typeface="Times New Roman" panose="02020603050405020304" pitchFamily="18" charset="0"/>
                <a:sym typeface="+mn-ea"/>
              </a:rPr>
              <a:t>indicators, </a:t>
            </a:r>
            <a:r>
              <a:rPr lang="en-US" altLang="zh-CN" sz="2400" b="1" kern="0" spc="10" dirty="0">
                <a:solidFill>
                  <a:srgbClr val="FF0000"/>
                </a:solidFill>
                <a:latin typeface="+mj-ea"/>
                <a:ea typeface="+mj-ea"/>
                <a:cs typeface="Times New Roman" panose="02020603050405020304" pitchFamily="18" charset="0"/>
                <a:sym typeface="+mn-ea"/>
              </a:rPr>
              <a:t>30 million </a:t>
            </a:r>
            <a:r>
              <a:rPr lang="en-US" altLang="zh-CN" sz="2000" kern="0" spc="10" dirty="0">
                <a:solidFill>
                  <a:schemeClr val="tx1">
                    <a:alpha val="100000"/>
                  </a:schemeClr>
                </a:solidFill>
                <a:latin typeface="+mj-ea"/>
                <a:ea typeface="+mj-ea"/>
                <a:cs typeface="Times New Roman" panose="02020603050405020304" pitchFamily="18" charset="0"/>
                <a:sym typeface="+mn-ea"/>
              </a:rPr>
              <a:t>data; covering </a:t>
            </a:r>
            <a:r>
              <a:rPr lang="en-US" altLang="zh-CN" sz="2400" b="1" kern="0" spc="10" dirty="0">
                <a:solidFill>
                  <a:srgbClr val="FF0000"/>
                </a:solidFill>
                <a:latin typeface="+mj-ea"/>
                <a:ea typeface="+mj-ea"/>
                <a:cs typeface="Times New Roman" panose="02020603050405020304" pitchFamily="18" charset="0"/>
                <a:sym typeface="+mn-ea"/>
              </a:rPr>
              <a:t>70,000 </a:t>
            </a:r>
            <a:r>
              <a:rPr lang="en-US" altLang="zh-CN" sz="2000" kern="0" spc="10" dirty="0">
                <a:solidFill>
                  <a:schemeClr val="tx1">
                    <a:alpha val="100000"/>
                  </a:schemeClr>
                </a:solidFill>
                <a:latin typeface="+mj-ea"/>
                <a:ea typeface="+mj-ea"/>
                <a:cs typeface="Times New Roman" panose="02020603050405020304" pitchFamily="18" charset="0"/>
                <a:sym typeface="+mn-ea"/>
              </a:rPr>
              <a:t>health facilities</a:t>
            </a:r>
            <a:r>
              <a:rPr lang="en-US" altLang="zh-CN" sz="2400" kern="0" spc="10" dirty="0">
                <a:solidFill>
                  <a:schemeClr val="tx1">
                    <a:alpha val="100000"/>
                  </a:schemeClr>
                </a:solidFill>
                <a:latin typeface="+mj-ea"/>
                <a:ea typeface="+mj-ea"/>
                <a:cs typeface="Times New Roman" panose="02020603050405020304" pitchFamily="18" charset="0"/>
                <a:sym typeface="+mn-ea"/>
              </a:rPr>
              <a:t>, </a:t>
            </a:r>
            <a:r>
              <a:rPr lang="en-US" altLang="zh-CN" sz="2400" b="1" kern="0" spc="10" dirty="0">
                <a:solidFill>
                  <a:srgbClr val="FF0000"/>
                </a:solidFill>
                <a:latin typeface="+mj-ea"/>
                <a:ea typeface="+mj-ea"/>
                <a:cs typeface="Times New Roman" panose="02020603050405020304" pitchFamily="18" charset="0"/>
                <a:sym typeface="+mn-ea"/>
              </a:rPr>
              <a:t>3,000 </a:t>
            </a:r>
            <a:r>
              <a:rPr lang="en-US" altLang="zh-CN" sz="2000" kern="0" spc="10" dirty="0">
                <a:solidFill>
                  <a:schemeClr val="tx1">
                    <a:alpha val="100000"/>
                  </a:schemeClr>
                </a:solidFill>
                <a:latin typeface="+mj-ea"/>
                <a:ea typeface="+mj-ea"/>
                <a:cs typeface="Times New Roman" panose="02020603050405020304" pitchFamily="18" charset="0"/>
                <a:sym typeface="+mn-ea"/>
              </a:rPr>
              <a:t>CDCs.</a:t>
            </a:r>
            <a:endParaRPr lang="en-US" altLang="zh-CN" sz="2000" dirty="0">
              <a:solidFill>
                <a:schemeClr val="tx1"/>
              </a:solidFill>
              <a:latin typeface="+mj-ea"/>
              <a:ea typeface="+mj-ea"/>
              <a:cs typeface="Times New Roman" panose="02020603050405020304" pitchFamily="18" charset="0"/>
            </a:endParaRPr>
          </a:p>
        </p:txBody>
      </p:sp>
      <p:pic>
        <p:nvPicPr>
          <p:cNvPr id="28" name="图片 27" descr="徽标&#10;&#10;描述已自动生成"/>
          <p:cNvPicPr>
            <a:picLocks noChangeAspect="1"/>
          </p:cNvPicPr>
          <p:nvPr/>
        </p:nvPicPr>
        <p:blipFill>
          <a:blip r:embed="rId3"/>
          <a:stretch>
            <a:fillRect/>
          </a:stretch>
        </p:blipFill>
        <p:spPr>
          <a:xfrm>
            <a:off x="11053393" y="27810"/>
            <a:ext cx="1138607" cy="924583"/>
          </a:xfrm>
          <a:prstGeom prst="rect">
            <a:avLst/>
          </a:prstGeom>
        </p:spPr>
      </p:pic>
      <p:pic>
        <p:nvPicPr>
          <p:cNvPr id="5" name="图片 6"/>
          <p:cNvPicPr>
            <a:picLocks noChangeAspect="1"/>
          </p:cNvPicPr>
          <p:nvPr/>
        </p:nvPicPr>
        <p:blipFill>
          <a:blip r:embed="rId4">
            <a:clrChange>
              <a:clrFrom>
                <a:srgbClr val="D9D9D9"/>
              </a:clrFrom>
              <a:clrTo>
                <a:srgbClr val="D9D9D9">
                  <a:alpha val="0"/>
                </a:srgbClr>
              </a:clrTo>
            </a:clrChange>
          </a:blip>
          <a:srcRect l="17883" t="577" r="17664" b="-577"/>
          <a:stretch>
            <a:fillRect/>
          </a:stretch>
        </p:blipFill>
        <p:spPr>
          <a:xfrm>
            <a:off x="6527738" y="2229643"/>
            <a:ext cx="4729269" cy="3240783"/>
          </a:xfrm>
          <a:prstGeom prst="rect">
            <a:avLst/>
          </a:prstGeom>
          <a:noFill/>
          <a:ln w="9525">
            <a:noFill/>
          </a:ln>
        </p:spPr>
      </p:pic>
      <p:sp>
        <p:nvSpPr>
          <p:cNvPr id="7" name="文本框 6"/>
          <p:cNvSpPr txBox="1"/>
          <p:nvPr/>
        </p:nvSpPr>
        <p:spPr>
          <a:xfrm>
            <a:off x="784410" y="2014249"/>
            <a:ext cx="5276538" cy="3925700"/>
          </a:xfrm>
          <a:prstGeom prst="rect">
            <a:avLst/>
          </a:prstGeom>
          <a:noFill/>
        </p:spPr>
        <p:txBody>
          <a:bodyPr wrap="square" rtlCol="0">
            <a:noAutofit/>
          </a:bodyPr>
          <a:lstStyle/>
          <a:p>
            <a:pPr marL="457200" indent="-457200">
              <a:spcBef>
                <a:spcPts val="600"/>
              </a:spcBef>
              <a:spcAft>
                <a:spcPts val="600"/>
              </a:spcAft>
              <a:buFont typeface="Wingdings" panose="05000000000000000000" pitchFamily="2" charset="2"/>
              <a:buChar char="Ø"/>
            </a:pPr>
            <a:r>
              <a:rPr kumimoji="1" lang="en-US" altLang="zh-CN" sz="2800" dirty="0">
                <a:latin typeface="+mj-lt"/>
                <a:ea typeface="+mj-ea"/>
              </a:rPr>
              <a:t>5</a:t>
            </a:r>
            <a:r>
              <a:rPr kumimoji="1" lang="zh-CN" altLang="en-US" sz="2800" dirty="0">
                <a:latin typeface="+mj-lt"/>
                <a:ea typeface="+mj-ea"/>
              </a:rPr>
              <a:t> </a:t>
            </a:r>
            <a:r>
              <a:rPr kumimoji="1" lang="en-US" altLang="zh-CN" sz="2800" dirty="0">
                <a:latin typeface="+mj-lt"/>
                <a:ea typeface="+mj-ea"/>
              </a:rPr>
              <a:t>surveillance</a:t>
            </a:r>
            <a:r>
              <a:rPr kumimoji="1" lang="zh-CN" altLang="en-US" sz="2800" dirty="0">
                <a:latin typeface="+mj-lt"/>
                <a:ea typeface="+mj-ea"/>
              </a:rPr>
              <a:t> </a:t>
            </a:r>
            <a:r>
              <a:rPr kumimoji="1" lang="en-US" altLang="zh-CN" sz="2800" dirty="0">
                <a:latin typeface="+mj-lt"/>
                <a:ea typeface="+mj-ea"/>
              </a:rPr>
              <a:t>network around the whole country</a:t>
            </a:r>
          </a:p>
          <a:p>
            <a:pPr marL="342900" indent="-342900">
              <a:spcBef>
                <a:spcPts val="600"/>
              </a:spcBef>
              <a:spcAft>
                <a:spcPts val="600"/>
              </a:spcAft>
              <a:buFont typeface="Arial" panose="020B0604020202020204" pitchFamily="34" charset="0"/>
              <a:buChar char="•"/>
            </a:pPr>
            <a:r>
              <a:rPr kumimoji="1" lang="en-US" altLang="zh-CN" sz="2000" dirty="0">
                <a:latin typeface="+mj-lt"/>
              </a:rPr>
              <a:t>Both</a:t>
            </a:r>
            <a:r>
              <a:rPr kumimoji="1" lang="zh-CN" altLang="en-US" sz="2000" dirty="0">
                <a:latin typeface="+mj-lt"/>
              </a:rPr>
              <a:t> </a:t>
            </a:r>
            <a:r>
              <a:rPr kumimoji="1" lang="en-US" altLang="zh-CN" sz="2000" dirty="0">
                <a:latin typeface="+mj-lt"/>
              </a:rPr>
              <a:t>Chemical</a:t>
            </a:r>
            <a:r>
              <a:rPr kumimoji="1" lang="zh-CN" altLang="en-US" sz="2000" dirty="0">
                <a:latin typeface="+mj-lt"/>
              </a:rPr>
              <a:t> </a:t>
            </a:r>
            <a:r>
              <a:rPr kumimoji="1" lang="en-US" altLang="zh-CN" sz="2000" dirty="0">
                <a:latin typeface="+mj-lt"/>
              </a:rPr>
              <a:t>and</a:t>
            </a:r>
            <a:r>
              <a:rPr kumimoji="1" lang="zh-CN" altLang="en-US" sz="2000" dirty="0">
                <a:latin typeface="+mj-lt"/>
              </a:rPr>
              <a:t> </a:t>
            </a:r>
            <a:r>
              <a:rPr kumimoji="1" lang="en-US" altLang="zh-CN" sz="2000" dirty="0"/>
              <a:t>Microbiological</a:t>
            </a:r>
            <a:r>
              <a:rPr kumimoji="1" lang="zh-CN" altLang="en-US" sz="2000" dirty="0"/>
              <a:t> </a:t>
            </a:r>
            <a:r>
              <a:rPr kumimoji="1" lang="en-US" altLang="zh-CN" sz="2000" dirty="0"/>
              <a:t>contaminants</a:t>
            </a:r>
            <a:r>
              <a:rPr kumimoji="1" lang="zh-CN" altLang="en-US" sz="2000" dirty="0"/>
              <a:t> </a:t>
            </a:r>
            <a:r>
              <a:rPr kumimoji="1" lang="en-US" altLang="zh-CN" sz="2000" dirty="0"/>
              <a:t>in</a:t>
            </a:r>
            <a:r>
              <a:rPr kumimoji="1" lang="zh-CN" altLang="en-US" sz="2000" dirty="0"/>
              <a:t> </a:t>
            </a:r>
            <a:r>
              <a:rPr kumimoji="1" lang="en-US" altLang="zh-CN" sz="2000" dirty="0"/>
              <a:t>foods</a:t>
            </a:r>
            <a:r>
              <a:rPr kumimoji="1" lang="zh-CN" altLang="en-US" sz="2000" dirty="0"/>
              <a:t> </a:t>
            </a:r>
            <a:r>
              <a:rPr kumimoji="1" lang="en-US" altLang="zh-CN" sz="2000" dirty="0"/>
              <a:t>were</a:t>
            </a:r>
            <a:r>
              <a:rPr kumimoji="1" lang="zh-CN" altLang="en-US" sz="2000" dirty="0"/>
              <a:t> </a:t>
            </a:r>
            <a:r>
              <a:rPr kumimoji="1" lang="en-US" altLang="zh-CN" sz="2000" dirty="0"/>
              <a:t>included.</a:t>
            </a:r>
          </a:p>
          <a:p>
            <a:pPr marL="342900" indent="-342900">
              <a:spcBef>
                <a:spcPts val="600"/>
              </a:spcBef>
              <a:spcAft>
                <a:spcPts val="600"/>
              </a:spcAft>
              <a:buFont typeface="Arial" panose="020B0604020202020204" pitchFamily="34" charset="0"/>
              <a:buChar char="•"/>
            </a:pPr>
            <a:r>
              <a:rPr kumimoji="1" lang="en-US" altLang="zh-CN" sz="2000" dirty="0"/>
              <a:t>Foodborne</a:t>
            </a:r>
            <a:r>
              <a:rPr kumimoji="1" lang="zh-CN" altLang="en-US" sz="2000" dirty="0"/>
              <a:t> </a:t>
            </a:r>
            <a:r>
              <a:rPr kumimoji="1" lang="en-US" altLang="zh-CN" sz="2000" dirty="0"/>
              <a:t>Diseases</a:t>
            </a:r>
            <a:r>
              <a:rPr kumimoji="1" lang="zh-CN" altLang="en-US" sz="2000" dirty="0"/>
              <a:t> </a:t>
            </a:r>
            <a:r>
              <a:rPr kumimoji="1" lang="en-US" altLang="zh-CN" sz="2000" dirty="0"/>
              <a:t>surveillance</a:t>
            </a:r>
            <a:r>
              <a:rPr kumimoji="1" lang="zh-CN" altLang="en-US" sz="2000" dirty="0"/>
              <a:t> </a:t>
            </a:r>
            <a:r>
              <a:rPr kumimoji="1" lang="en-US" altLang="zh-CN" sz="2000" dirty="0"/>
              <a:t>system</a:t>
            </a:r>
            <a:r>
              <a:rPr kumimoji="1" lang="zh-CN" altLang="en-US" sz="2000" dirty="0"/>
              <a:t> </a:t>
            </a:r>
            <a:r>
              <a:rPr kumimoji="1" lang="en-US" altLang="zh-CN" sz="2000" dirty="0"/>
              <a:t>were</a:t>
            </a:r>
            <a:r>
              <a:rPr kumimoji="1" lang="zh-CN" altLang="en-US" sz="2000" dirty="0"/>
              <a:t> </a:t>
            </a:r>
            <a:r>
              <a:rPr kumimoji="1" lang="en-US" altLang="zh-CN" sz="2000" dirty="0"/>
              <a:t>developed</a:t>
            </a:r>
            <a:r>
              <a:rPr kumimoji="1" lang="zh-CN" altLang="en-US" sz="2000" dirty="0"/>
              <a:t> </a:t>
            </a:r>
            <a:r>
              <a:rPr kumimoji="1" lang="en-US" altLang="zh-CN" sz="2000" dirty="0"/>
              <a:t>to</a:t>
            </a:r>
            <a:r>
              <a:rPr kumimoji="1" lang="zh-CN" altLang="en-US" sz="2000" dirty="0"/>
              <a:t> </a:t>
            </a:r>
            <a:r>
              <a:rPr lang="en-GB" altLang="zh-CN" sz="2000" dirty="0"/>
              <a:t>collect data on foodborne disease outbreaks, clinical cases</a:t>
            </a:r>
            <a:r>
              <a:rPr lang="en-US" altLang="zh-CN" sz="2000" dirty="0"/>
              <a:t>.</a:t>
            </a:r>
          </a:p>
          <a:p>
            <a:pPr marL="342900" indent="-342900">
              <a:spcBef>
                <a:spcPts val="600"/>
              </a:spcBef>
              <a:spcAft>
                <a:spcPts val="600"/>
              </a:spcAft>
              <a:buFont typeface="Arial" panose="020B0604020202020204" pitchFamily="34" charset="0"/>
              <a:buChar char="•"/>
            </a:pPr>
            <a:r>
              <a:rPr lang="en-US" altLang="zh-CN" sz="2000" dirty="0"/>
              <a:t>A</a:t>
            </a:r>
            <a:r>
              <a:rPr lang="zh-CN" altLang="en-US" sz="2000" dirty="0"/>
              <a:t> </a:t>
            </a:r>
            <a:r>
              <a:rPr lang="en-GB" altLang="zh-CN" sz="2000" dirty="0"/>
              <a:t>traceability network</a:t>
            </a:r>
            <a:r>
              <a:rPr lang="zh-CN" altLang="en-US" sz="2000" dirty="0"/>
              <a:t> </a:t>
            </a:r>
            <a:r>
              <a:rPr lang="en-US" altLang="zh-CN" sz="2000" dirty="0"/>
              <a:t>of</a:t>
            </a:r>
            <a:r>
              <a:rPr lang="zh-CN" altLang="en-US" sz="2000" dirty="0"/>
              <a:t> </a:t>
            </a:r>
            <a:r>
              <a:rPr lang="en-US" altLang="zh-CN" sz="2000" dirty="0"/>
              <a:t>foodborne</a:t>
            </a:r>
            <a:r>
              <a:rPr lang="zh-CN" altLang="en-US" sz="2000" dirty="0"/>
              <a:t> </a:t>
            </a:r>
            <a:r>
              <a:rPr lang="en-US" altLang="zh-CN" sz="2000" dirty="0"/>
              <a:t>diseases</a:t>
            </a:r>
            <a:r>
              <a:rPr lang="en-GB" altLang="zh-CN" sz="2000" dirty="0"/>
              <a:t> </a:t>
            </a:r>
            <a:r>
              <a:rPr lang="en-US" altLang="zh-CN" sz="2000" dirty="0"/>
              <a:t>was</a:t>
            </a:r>
            <a:r>
              <a:rPr lang="zh-CN" altLang="en-US" sz="2000" dirty="0"/>
              <a:t> </a:t>
            </a:r>
            <a:r>
              <a:rPr lang="en-US" altLang="zh-CN" sz="2000" dirty="0"/>
              <a:t>built</a:t>
            </a:r>
            <a:r>
              <a:rPr lang="zh-CN" altLang="en-US" sz="2000" dirty="0"/>
              <a:t> </a:t>
            </a:r>
            <a:r>
              <a:rPr lang="en-US" altLang="zh-CN" sz="2000" dirty="0"/>
              <a:t>based</a:t>
            </a:r>
            <a:r>
              <a:rPr lang="zh-CN" altLang="en-US" sz="2000" dirty="0"/>
              <a:t> </a:t>
            </a:r>
            <a:r>
              <a:rPr lang="en-US" altLang="zh-CN" sz="2000" dirty="0"/>
              <a:t>on</a:t>
            </a:r>
            <a:r>
              <a:rPr lang="zh-CN" altLang="en-US" sz="2000" dirty="0"/>
              <a:t> </a:t>
            </a:r>
            <a:r>
              <a:rPr lang="en-US" altLang="zh-CN" sz="2000" dirty="0"/>
              <a:t>B</a:t>
            </a:r>
            <a:r>
              <a:rPr lang="en-GB" altLang="zh-CN" sz="2000" dirty="0" err="1"/>
              <a:t>ioinformatics</a:t>
            </a:r>
            <a:r>
              <a:rPr lang="en-GB" altLang="zh-CN" sz="2000" dirty="0"/>
              <a:t> techniques</a:t>
            </a:r>
            <a:r>
              <a:rPr lang="en-US" altLang="zh-CN" sz="2000" dirty="0"/>
              <a:t>.</a:t>
            </a:r>
            <a:endParaRPr kumimoji="1" lang="en-US" altLang="zh-CN" sz="2000" dirty="0"/>
          </a:p>
          <a:p>
            <a:endParaRPr kumimoji="1" lang="zh-CN"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5275</Words>
  <Application>Microsoft Office PowerPoint</Application>
  <PresentationFormat>Grand écran</PresentationFormat>
  <Paragraphs>289</Paragraphs>
  <Slides>25</Slides>
  <Notes>22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25</vt:i4>
      </vt:variant>
    </vt:vector>
  </HeadingPairs>
  <TitlesOfParts>
    <vt:vector size="37" baseType="lpstr">
      <vt:lpstr>微软雅黑</vt:lpstr>
      <vt:lpstr>Arial</vt:lpstr>
      <vt:lpstr>Calibri</vt:lpstr>
      <vt:lpstr>等线</vt:lpstr>
      <vt:lpstr>等线 Light</vt:lpstr>
      <vt:lpstr>隶书</vt:lpstr>
      <vt:lpstr>黑体</vt:lpstr>
      <vt:lpstr>华文楷体</vt:lpstr>
      <vt:lpstr>Times New Roman</vt:lpstr>
      <vt:lpstr>Wingdings</vt:lpstr>
      <vt:lpstr>方正正黑简体</vt:lpstr>
      <vt:lpstr>Office 主题​​</vt:lpstr>
      <vt:lpstr>Building a Safer Future: China's Food Safety System and Global Impact</vt:lpstr>
      <vt:lpstr>Présentation PowerPoint</vt:lpstr>
      <vt:lpstr>The Importance of Food Safety</vt:lpstr>
      <vt:lpstr>The Importance of Food Safety</vt:lpstr>
      <vt:lpstr>Food Safety in China</vt:lpstr>
      <vt:lpstr>Présentation PowerPoint</vt:lpstr>
      <vt:lpstr>Présentation PowerPoint</vt:lpstr>
      <vt:lpstr>Présentation PowerPoint</vt:lpstr>
      <vt:lpstr>Présentation PowerPoint</vt:lpstr>
      <vt:lpstr>China TDS Food Categories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Jiahui Wang</dc:creator>
  <cp:lastModifiedBy>Habib Hadouaj</cp:lastModifiedBy>
  <cp:revision>102</cp:revision>
  <dcterms:created xsi:type="dcterms:W3CDTF">2025-12-02T08:11:00Z</dcterms:created>
  <dcterms:modified xsi:type="dcterms:W3CDTF">2025-12-12T11:59:38Z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02FF7A03C0434B8485C3077E6191D0B4_13</vt:lpwstr>
  </property>
  <property fmtid="{D5CDD505-2E9C-101B-9397-08002B2CF9AE}" pid="3" name="KSOProductBuildVer">
    <vt:lpwstr>2052-12.1.0.24034</vt:lpwstr>
  </property>
</Properties>
</file>